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22"/>
  </p:notesMasterIdLst>
  <p:sldIdLst>
    <p:sldId id="256" r:id="rId2"/>
    <p:sldId id="257" r:id="rId3"/>
    <p:sldId id="300" r:id="rId4"/>
    <p:sldId id="288" r:id="rId5"/>
    <p:sldId id="290" r:id="rId6"/>
    <p:sldId id="291" r:id="rId7"/>
    <p:sldId id="293" r:id="rId8"/>
    <p:sldId id="301" r:id="rId9"/>
    <p:sldId id="292" r:id="rId10"/>
    <p:sldId id="259" r:id="rId11"/>
    <p:sldId id="294" r:id="rId12"/>
    <p:sldId id="295" r:id="rId13"/>
    <p:sldId id="296" r:id="rId14"/>
    <p:sldId id="298" r:id="rId15"/>
    <p:sldId id="268" r:id="rId16"/>
    <p:sldId id="286" r:id="rId17"/>
    <p:sldId id="302" r:id="rId18"/>
    <p:sldId id="303" r:id="rId19"/>
    <p:sldId id="299" r:id="rId20"/>
    <p:sldId id="28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1"/>
    <p:restoredTop sz="86572"/>
  </p:normalViewPr>
  <p:slideViewPr>
    <p:cSldViewPr snapToGrid="0" snapToObjects="1">
      <p:cViewPr>
        <p:scale>
          <a:sx n="114" d="100"/>
          <a:sy n="114" d="100"/>
        </p:scale>
        <p:origin x="472" y="-68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6AB154-87E6-4986-9778-8F270D96F5CB}" type="doc">
      <dgm:prSet loTypeId="urn:microsoft.com/office/officeart/2016/7/layout/VerticalSolidActionList" loCatId="List" qsTypeId="urn:microsoft.com/office/officeart/2005/8/quickstyle/simple1" qsCatId="simple" csTypeId="urn:microsoft.com/office/officeart/2005/8/colors/colorful5" csCatId="colorful" phldr="1"/>
      <dgm:spPr/>
      <dgm:t>
        <a:bodyPr/>
        <a:lstStyle/>
        <a:p>
          <a:endParaRPr lang="en-US"/>
        </a:p>
      </dgm:t>
    </dgm:pt>
    <dgm:pt modelId="{699C7ACD-09E0-416B-BE0C-2C19FE4D13D8}">
      <dgm:prSet/>
      <dgm:spPr/>
      <dgm:t>
        <a:bodyPr/>
        <a:lstStyle/>
        <a:p>
          <a:r>
            <a:rPr lang="en-US"/>
            <a:t>Encourage</a:t>
          </a:r>
        </a:p>
      </dgm:t>
    </dgm:pt>
    <dgm:pt modelId="{BD7B5C33-BAD0-4682-8BEF-889764D763AB}" type="parTrans" cxnId="{F434F146-48EA-40D7-B76F-BEAD3004314F}">
      <dgm:prSet/>
      <dgm:spPr/>
      <dgm:t>
        <a:bodyPr/>
        <a:lstStyle/>
        <a:p>
          <a:endParaRPr lang="en-US"/>
        </a:p>
      </dgm:t>
    </dgm:pt>
    <dgm:pt modelId="{097376CB-FA11-4959-9B8C-42F74F181CCD}" type="sibTrans" cxnId="{F434F146-48EA-40D7-B76F-BEAD3004314F}">
      <dgm:prSet/>
      <dgm:spPr/>
      <dgm:t>
        <a:bodyPr/>
        <a:lstStyle/>
        <a:p>
          <a:endParaRPr lang="en-US"/>
        </a:p>
      </dgm:t>
    </dgm:pt>
    <dgm:pt modelId="{B53A9FC7-F070-4546-8D4F-334F0BD76ADC}">
      <dgm:prSet/>
      <dgm:spPr/>
      <dgm:t>
        <a:bodyPr/>
        <a:lstStyle/>
        <a:p>
          <a:r>
            <a:rPr lang="en-US"/>
            <a:t>Encourage dialogue</a:t>
          </a:r>
        </a:p>
      </dgm:t>
    </dgm:pt>
    <dgm:pt modelId="{E1C2AFD0-A358-44FC-A9F2-43F07F34E7A1}" type="parTrans" cxnId="{B240B2E6-85D2-4BA0-A8C9-4BE521FEA09E}">
      <dgm:prSet/>
      <dgm:spPr/>
      <dgm:t>
        <a:bodyPr/>
        <a:lstStyle/>
        <a:p>
          <a:endParaRPr lang="en-US"/>
        </a:p>
      </dgm:t>
    </dgm:pt>
    <dgm:pt modelId="{5AC5C760-4661-4801-9A93-0A2033383626}" type="sibTrans" cxnId="{B240B2E6-85D2-4BA0-A8C9-4BE521FEA09E}">
      <dgm:prSet/>
      <dgm:spPr/>
      <dgm:t>
        <a:bodyPr/>
        <a:lstStyle/>
        <a:p>
          <a:endParaRPr lang="en-US"/>
        </a:p>
      </dgm:t>
    </dgm:pt>
    <dgm:pt modelId="{83C688F4-CEE7-447F-8773-DD1A9ACFE7A4}">
      <dgm:prSet/>
      <dgm:spPr/>
      <dgm:t>
        <a:bodyPr/>
        <a:lstStyle/>
        <a:p>
          <a:r>
            <a:rPr lang="en-US"/>
            <a:t>Enable</a:t>
          </a:r>
        </a:p>
      </dgm:t>
    </dgm:pt>
    <dgm:pt modelId="{06EB1795-8837-4D64-99F6-D9D94D722DB4}" type="parTrans" cxnId="{8110C4C6-B565-406A-B46F-F6AAC81FFF0A}">
      <dgm:prSet/>
      <dgm:spPr/>
      <dgm:t>
        <a:bodyPr/>
        <a:lstStyle/>
        <a:p>
          <a:endParaRPr lang="en-US"/>
        </a:p>
      </dgm:t>
    </dgm:pt>
    <dgm:pt modelId="{4209769A-DBF3-48C0-9E9C-5900739868FE}" type="sibTrans" cxnId="{8110C4C6-B565-406A-B46F-F6AAC81FFF0A}">
      <dgm:prSet/>
      <dgm:spPr/>
      <dgm:t>
        <a:bodyPr/>
        <a:lstStyle/>
        <a:p>
          <a:endParaRPr lang="en-US"/>
        </a:p>
      </dgm:t>
    </dgm:pt>
    <dgm:pt modelId="{2447B9C4-8559-4671-82FD-4B84D34E6ECC}">
      <dgm:prSet/>
      <dgm:spPr/>
      <dgm:t>
        <a:bodyPr/>
        <a:lstStyle/>
        <a:p>
          <a:r>
            <a:rPr lang="en-US"/>
            <a:t>Enable open discussion of sometimes opposing ideas with civility</a:t>
          </a:r>
        </a:p>
      </dgm:t>
    </dgm:pt>
    <dgm:pt modelId="{F4E5AFE0-0878-4E89-8F4E-1704D2633550}" type="parTrans" cxnId="{367C3FE2-92E7-402D-905D-317AFF6CEE0C}">
      <dgm:prSet/>
      <dgm:spPr/>
      <dgm:t>
        <a:bodyPr/>
        <a:lstStyle/>
        <a:p>
          <a:endParaRPr lang="en-US"/>
        </a:p>
      </dgm:t>
    </dgm:pt>
    <dgm:pt modelId="{2CB581FA-E176-46F6-A431-9A6A122FC3C7}" type="sibTrans" cxnId="{367C3FE2-92E7-402D-905D-317AFF6CEE0C}">
      <dgm:prSet/>
      <dgm:spPr/>
      <dgm:t>
        <a:bodyPr/>
        <a:lstStyle/>
        <a:p>
          <a:endParaRPr lang="en-US"/>
        </a:p>
      </dgm:t>
    </dgm:pt>
    <dgm:pt modelId="{4426A967-9395-49CA-87AA-7AC00412549C}">
      <dgm:prSet/>
      <dgm:spPr/>
      <dgm:t>
        <a:bodyPr/>
        <a:lstStyle/>
        <a:p>
          <a:r>
            <a:rPr lang="en-US"/>
            <a:t>Include</a:t>
          </a:r>
        </a:p>
      </dgm:t>
    </dgm:pt>
    <dgm:pt modelId="{741D9F17-1D09-46D0-A715-C6FC3CA48F4C}" type="parTrans" cxnId="{DD1197FF-F0C3-4E56-A9DD-9233F8BC7DAD}">
      <dgm:prSet/>
      <dgm:spPr/>
      <dgm:t>
        <a:bodyPr/>
        <a:lstStyle/>
        <a:p>
          <a:endParaRPr lang="en-US"/>
        </a:p>
      </dgm:t>
    </dgm:pt>
    <dgm:pt modelId="{5D890749-17E4-43E4-BD9E-3D11D7089971}" type="sibTrans" cxnId="{DD1197FF-F0C3-4E56-A9DD-9233F8BC7DAD}">
      <dgm:prSet/>
      <dgm:spPr/>
      <dgm:t>
        <a:bodyPr/>
        <a:lstStyle/>
        <a:p>
          <a:endParaRPr lang="en-US"/>
        </a:p>
      </dgm:t>
    </dgm:pt>
    <dgm:pt modelId="{8CEBE162-92E1-46B5-9FAE-33110D933809}">
      <dgm:prSet/>
      <dgm:spPr/>
      <dgm:t>
        <a:bodyPr/>
        <a:lstStyle/>
        <a:p>
          <a:r>
            <a:rPr lang="en-US"/>
            <a:t>Include recognition of intentions and impacts</a:t>
          </a:r>
        </a:p>
      </dgm:t>
    </dgm:pt>
    <dgm:pt modelId="{F4D1A5FB-0E8C-46D9-B6AC-DD934382F8BD}" type="parTrans" cxnId="{31D457D4-F49D-4D9C-8B83-3C148BF07132}">
      <dgm:prSet/>
      <dgm:spPr/>
      <dgm:t>
        <a:bodyPr/>
        <a:lstStyle/>
        <a:p>
          <a:endParaRPr lang="en-US"/>
        </a:p>
      </dgm:t>
    </dgm:pt>
    <dgm:pt modelId="{4D6E9945-C09D-476A-82EB-3D43D44F7966}" type="sibTrans" cxnId="{31D457D4-F49D-4D9C-8B83-3C148BF07132}">
      <dgm:prSet/>
      <dgm:spPr/>
      <dgm:t>
        <a:bodyPr/>
        <a:lstStyle/>
        <a:p>
          <a:endParaRPr lang="en-US"/>
        </a:p>
      </dgm:t>
    </dgm:pt>
    <dgm:pt modelId="{60B1EDCB-0C98-49C8-BDE4-BF2051E42C2F}">
      <dgm:prSet/>
      <dgm:spPr/>
      <dgm:t>
        <a:bodyPr/>
        <a:lstStyle/>
        <a:p>
          <a:r>
            <a:rPr lang="en-US"/>
            <a:t>Allow</a:t>
          </a:r>
        </a:p>
      </dgm:t>
    </dgm:pt>
    <dgm:pt modelId="{60C58F51-EA60-4CA3-8E74-4C4A1AE6F960}" type="parTrans" cxnId="{91FF3760-A398-454A-83E0-7EC6FCFB3540}">
      <dgm:prSet/>
      <dgm:spPr/>
      <dgm:t>
        <a:bodyPr/>
        <a:lstStyle/>
        <a:p>
          <a:endParaRPr lang="en-US"/>
        </a:p>
      </dgm:t>
    </dgm:pt>
    <dgm:pt modelId="{A1F4A09D-B9B6-467B-9449-739AD3973FA9}" type="sibTrans" cxnId="{91FF3760-A398-454A-83E0-7EC6FCFB3540}">
      <dgm:prSet/>
      <dgm:spPr/>
      <dgm:t>
        <a:bodyPr/>
        <a:lstStyle/>
        <a:p>
          <a:endParaRPr lang="en-US"/>
        </a:p>
      </dgm:t>
    </dgm:pt>
    <dgm:pt modelId="{3FE75FFB-99DC-44F2-8E11-AB802076867B}">
      <dgm:prSet/>
      <dgm:spPr/>
      <dgm:t>
        <a:bodyPr/>
        <a:lstStyle/>
        <a:p>
          <a:r>
            <a:rPr lang="en-US" dirty="0"/>
            <a:t>Allow participants to step in and out while encouraging reflective engagement</a:t>
          </a:r>
        </a:p>
      </dgm:t>
    </dgm:pt>
    <dgm:pt modelId="{7B802A7B-54D1-482A-B32B-1EC12A8EFB3B}" type="parTrans" cxnId="{64988145-8A93-4442-8EB7-ED6CC68D79AD}">
      <dgm:prSet/>
      <dgm:spPr/>
      <dgm:t>
        <a:bodyPr/>
        <a:lstStyle/>
        <a:p>
          <a:endParaRPr lang="en-US"/>
        </a:p>
      </dgm:t>
    </dgm:pt>
    <dgm:pt modelId="{8240CE15-0560-477C-A8AD-C94B964C1D9F}" type="sibTrans" cxnId="{64988145-8A93-4442-8EB7-ED6CC68D79AD}">
      <dgm:prSet/>
      <dgm:spPr/>
      <dgm:t>
        <a:bodyPr/>
        <a:lstStyle/>
        <a:p>
          <a:endParaRPr lang="en-US"/>
        </a:p>
      </dgm:t>
    </dgm:pt>
    <dgm:pt modelId="{B7EAE5C2-4830-4DE8-8D55-95C6EDAB031D}">
      <dgm:prSet/>
      <dgm:spPr/>
      <dgm:t>
        <a:bodyPr/>
        <a:lstStyle/>
        <a:p>
          <a:r>
            <a:rPr lang="en-US"/>
            <a:t>Embody</a:t>
          </a:r>
        </a:p>
      </dgm:t>
    </dgm:pt>
    <dgm:pt modelId="{55B53B1B-76F3-4CE2-8365-2060EF117D7F}" type="parTrans" cxnId="{DF78F4DF-38B2-4005-B32F-D89E5B295B65}">
      <dgm:prSet/>
      <dgm:spPr/>
      <dgm:t>
        <a:bodyPr/>
        <a:lstStyle/>
        <a:p>
          <a:endParaRPr lang="en-US"/>
        </a:p>
      </dgm:t>
    </dgm:pt>
    <dgm:pt modelId="{2874F6A5-8788-4006-9077-04E35224E211}" type="sibTrans" cxnId="{DF78F4DF-38B2-4005-B32F-D89E5B295B65}">
      <dgm:prSet/>
      <dgm:spPr/>
      <dgm:t>
        <a:bodyPr/>
        <a:lstStyle/>
        <a:p>
          <a:endParaRPr lang="en-US"/>
        </a:p>
      </dgm:t>
    </dgm:pt>
    <dgm:pt modelId="{98EB6AD6-461F-4090-B797-0B383D82E966}">
      <dgm:prSet/>
      <dgm:spPr/>
      <dgm:t>
        <a:bodyPr/>
        <a:lstStyle/>
        <a:p>
          <a:r>
            <a:rPr lang="en-US" dirty="0"/>
            <a:t>Embody respect and avoid attacks or harassment of others</a:t>
          </a:r>
        </a:p>
      </dgm:t>
    </dgm:pt>
    <dgm:pt modelId="{DF449B5B-1CBC-4031-A1A6-280DDBE23230}" type="parTrans" cxnId="{923FD8CF-4992-47F1-A955-6EE01BBB6A14}">
      <dgm:prSet/>
      <dgm:spPr/>
      <dgm:t>
        <a:bodyPr/>
        <a:lstStyle/>
        <a:p>
          <a:endParaRPr lang="en-US"/>
        </a:p>
      </dgm:t>
    </dgm:pt>
    <dgm:pt modelId="{DAD2DABA-E64D-4F0E-A5B3-48B7745CED7D}" type="sibTrans" cxnId="{923FD8CF-4992-47F1-A955-6EE01BBB6A14}">
      <dgm:prSet/>
      <dgm:spPr/>
      <dgm:t>
        <a:bodyPr/>
        <a:lstStyle/>
        <a:p>
          <a:endParaRPr lang="en-US"/>
        </a:p>
      </dgm:t>
    </dgm:pt>
    <dgm:pt modelId="{6C7DC180-7842-904A-BE3D-97279070BA84}" type="pres">
      <dgm:prSet presAssocID="{0F6AB154-87E6-4986-9778-8F270D96F5CB}" presName="Name0" presStyleCnt="0">
        <dgm:presLayoutVars>
          <dgm:dir/>
          <dgm:animLvl val="lvl"/>
          <dgm:resizeHandles val="exact"/>
        </dgm:presLayoutVars>
      </dgm:prSet>
      <dgm:spPr/>
    </dgm:pt>
    <dgm:pt modelId="{F435607A-1BC9-7F4E-ACC2-E97DD2BD6385}" type="pres">
      <dgm:prSet presAssocID="{699C7ACD-09E0-416B-BE0C-2C19FE4D13D8}" presName="linNode" presStyleCnt="0"/>
      <dgm:spPr/>
    </dgm:pt>
    <dgm:pt modelId="{7D6214B5-3770-E84A-885A-27A70CCFBF25}" type="pres">
      <dgm:prSet presAssocID="{699C7ACD-09E0-416B-BE0C-2C19FE4D13D8}" presName="parentText" presStyleLbl="alignNode1" presStyleIdx="0" presStyleCnt="5">
        <dgm:presLayoutVars>
          <dgm:chMax val="1"/>
          <dgm:bulletEnabled/>
        </dgm:presLayoutVars>
      </dgm:prSet>
      <dgm:spPr/>
    </dgm:pt>
    <dgm:pt modelId="{5079BA17-5C84-ED4E-803E-759AF3973B8F}" type="pres">
      <dgm:prSet presAssocID="{699C7ACD-09E0-416B-BE0C-2C19FE4D13D8}" presName="descendantText" presStyleLbl="alignAccFollowNode1" presStyleIdx="0" presStyleCnt="5">
        <dgm:presLayoutVars>
          <dgm:bulletEnabled/>
        </dgm:presLayoutVars>
      </dgm:prSet>
      <dgm:spPr/>
    </dgm:pt>
    <dgm:pt modelId="{A3022BD9-3391-E14D-A13E-DD2632B14FF4}" type="pres">
      <dgm:prSet presAssocID="{097376CB-FA11-4959-9B8C-42F74F181CCD}" presName="sp" presStyleCnt="0"/>
      <dgm:spPr/>
    </dgm:pt>
    <dgm:pt modelId="{3DD47315-303E-2047-8E46-26C8991DA06A}" type="pres">
      <dgm:prSet presAssocID="{83C688F4-CEE7-447F-8773-DD1A9ACFE7A4}" presName="linNode" presStyleCnt="0"/>
      <dgm:spPr/>
    </dgm:pt>
    <dgm:pt modelId="{6792DC9B-B1EC-8B4C-8E8C-417EF3B5EFF3}" type="pres">
      <dgm:prSet presAssocID="{83C688F4-CEE7-447F-8773-DD1A9ACFE7A4}" presName="parentText" presStyleLbl="alignNode1" presStyleIdx="1" presStyleCnt="5">
        <dgm:presLayoutVars>
          <dgm:chMax val="1"/>
          <dgm:bulletEnabled/>
        </dgm:presLayoutVars>
      </dgm:prSet>
      <dgm:spPr/>
    </dgm:pt>
    <dgm:pt modelId="{69755EFF-C7BF-E14F-9CA3-DFB799C6CA11}" type="pres">
      <dgm:prSet presAssocID="{83C688F4-CEE7-447F-8773-DD1A9ACFE7A4}" presName="descendantText" presStyleLbl="alignAccFollowNode1" presStyleIdx="1" presStyleCnt="5">
        <dgm:presLayoutVars>
          <dgm:bulletEnabled/>
        </dgm:presLayoutVars>
      </dgm:prSet>
      <dgm:spPr/>
    </dgm:pt>
    <dgm:pt modelId="{D172A1E8-4355-D84C-AE59-953BBF7DEC22}" type="pres">
      <dgm:prSet presAssocID="{4209769A-DBF3-48C0-9E9C-5900739868FE}" presName="sp" presStyleCnt="0"/>
      <dgm:spPr/>
    </dgm:pt>
    <dgm:pt modelId="{3ADCCF40-3B16-A549-BBA3-67D5A60AFC94}" type="pres">
      <dgm:prSet presAssocID="{4426A967-9395-49CA-87AA-7AC00412549C}" presName="linNode" presStyleCnt="0"/>
      <dgm:spPr/>
    </dgm:pt>
    <dgm:pt modelId="{5189761B-E0F7-A84C-A4C1-D56270841AD0}" type="pres">
      <dgm:prSet presAssocID="{4426A967-9395-49CA-87AA-7AC00412549C}" presName="parentText" presStyleLbl="alignNode1" presStyleIdx="2" presStyleCnt="5">
        <dgm:presLayoutVars>
          <dgm:chMax val="1"/>
          <dgm:bulletEnabled/>
        </dgm:presLayoutVars>
      </dgm:prSet>
      <dgm:spPr/>
    </dgm:pt>
    <dgm:pt modelId="{FD34BEB2-0425-6545-A407-E369F27909F5}" type="pres">
      <dgm:prSet presAssocID="{4426A967-9395-49CA-87AA-7AC00412549C}" presName="descendantText" presStyleLbl="alignAccFollowNode1" presStyleIdx="2" presStyleCnt="5">
        <dgm:presLayoutVars>
          <dgm:bulletEnabled/>
        </dgm:presLayoutVars>
      </dgm:prSet>
      <dgm:spPr/>
    </dgm:pt>
    <dgm:pt modelId="{28320B54-4251-E044-9225-3384F478DC5F}" type="pres">
      <dgm:prSet presAssocID="{5D890749-17E4-43E4-BD9E-3D11D7089971}" presName="sp" presStyleCnt="0"/>
      <dgm:spPr/>
    </dgm:pt>
    <dgm:pt modelId="{3340CF66-7468-A042-BF10-B6795CDDC7CE}" type="pres">
      <dgm:prSet presAssocID="{60B1EDCB-0C98-49C8-BDE4-BF2051E42C2F}" presName="linNode" presStyleCnt="0"/>
      <dgm:spPr/>
    </dgm:pt>
    <dgm:pt modelId="{7D3C970A-968F-2241-A771-493D95FEADAD}" type="pres">
      <dgm:prSet presAssocID="{60B1EDCB-0C98-49C8-BDE4-BF2051E42C2F}" presName="parentText" presStyleLbl="alignNode1" presStyleIdx="3" presStyleCnt="5">
        <dgm:presLayoutVars>
          <dgm:chMax val="1"/>
          <dgm:bulletEnabled/>
        </dgm:presLayoutVars>
      </dgm:prSet>
      <dgm:spPr/>
    </dgm:pt>
    <dgm:pt modelId="{8967B5AD-8BA1-914D-A0FC-2C5587CEC9A7}" type="pres">
      <dgm:prSet presAssocID="{60B1EDCB-0C98-49C8-BDE4-BF2051E42C2F}" presName="descendantText" presStyleLbl="alignAccFollowNode1" presStyleIdx="3" presStyleCnt="5">
        <dgm:presLayoutVars>
          <dgm:bulletEnabled/>
        </dgm:presLayoutVars>
      </dgm:prSet>
      <dgm:spPr/>
    </dgm:pt>
    <dgm:pt modelId="{128DB88C-58DE-AC46-8348-0932891C3622}" type="pres">
      <dgm:prSet presAssocID="{A1F4A09D-B9B6-467B-9449-739AD3973FA9}" presName="sp" presStyleCnt="0"/>
      <dgm:spPr/>
    </dgm:pt>
    <dgm:pt modelId="{E0AB9214-5C79-634B-B4E2-E4A0C5B13D01}" type="pres">
      <dgm:prSet presAssocID="{B7EAE5C2-4830-4DE8-8D55-95C6EDAB031D}" presName="linNode" presStyleCnt="0"/>
      <dgm:spPr/>
    </dgm:pt>
    <dgm:pt modelId="{DF68E4AB-7D3A-B241-B2EE-E6CCA5743DB7}" type="pres">
      <dgm:prSet presAssocID="{B7EAE5C2-4830-4DE8-8D55-95C6EDAB031D}" presName="parentText" presStyleLbl="alignNode1" presStyleIdx="4" presStyleCnt="5">
        <dgm:presLayoutVars>
          <dgm:chMax val="1"/>
          <dgm:bulletEnabled/>
        </dgm:presLayoutVars>
      </dgm:prSet>
      <dgm:spPr/>
    </dgm:pt>
    <dgm:pt modelId="{2919041C-7E78-E546-B36D-991F7389BC91}" type="pres">
      <dgm:prSet presAssocID="{B7EAE5C2-4830-4DE8-8D55-95C6EDAB031D}" presName="descendantText" presStyleLbl="alignAccFollowNode1" presStyleIdx="4" presStyleCnt="5">
        <dgm:presLayoutVars>
          <dgm:bulletEnabled/>
        </dgm:presLayoutVars>
      </dgm:prSet>
      <dgm:spPr/>
    </dgm:pt>
  </dgm:ptLst>
  <dgm:cxnLst>
    <dgm:cxn modelId="{D0413C06-86CF-E349-950D-FE30F893465D}" type="presOf" srcId="{0F6AB154-87E6-4986-9778-8F270D96F5CB}" destId="{6C7DC180-7842-904A-BE3D-97279070BA84}" srcOrd="0" destOrd="0" presId="urn:microsoft.com/office/officeart/2016/7/layout/VerticalSolidActionList"/>
    <dgm:cxn modelId="{29BE1E39-1190-AD49-938C-73C6D77EA346}" type="presOf" srcId="{8CEBE162-92E1-46B5-9FAE-33110D933809}" destId="{FD34BEB2-0425-6545-A407-E369F27909F5}" srcOrd="0" destOrd="0" presId="urn:microsoft.com/office/officeart/2016/7/layout/VerticalSolidActionList"/>
    <dgm:cxn modelId="{64988145-8A93-4442-8EB7-ED6CC68D79AD}" srcId="{60B1EDCB-0C98-49C8-BDE4-BF2051E42C2F}" destId="{3FE75FFB-99DC-44F2-8E11-AB802076867B}" srcOrd="0" destOrd="0" parTransId="{7B802A7B-54D1-482A-B32B-1EC12A8EFB3B}" sibTransId="{8240CE15-0560-477C-A8AD-C94B964C1D9F}"/>
    <dgm:cxn modelId="{F434F146-48EA-40D7-B76F-BEAD3004314F}" srcId="{0F6AB154-87E6-4986-9778-8F270D96F5CB}" destId="{699C7ACD-09E0-416B-BE0C-2C19FE4D13D8}" srcOrd="0" destOrd="0" parTransId="{BD7B5C33-BAD0-4682-8BEF-889764D763AB}" sibTransId="{097376CB-FA11-4959-9B8C-42F74F181CCD}"/>
    <dgm:cxn modelId="{26980459-0B90-674E-B8B7-1EBC4BCE552C}" type="presOf" srcId="{B7EAE5C2-4830-4DE8-8D55-95C6EDAB031D}" destId="{DF68E4AB-7D3A-B241-B2EE-E6CCA5743DB7}" srcOrd="0" destOrd="0" presId="urn:microsoft.com/office/officeart/2016/7/layout/VerticalSolidActionList"/>
    <dgm:cxn modelId="{91FF3760-A398-454A-83E0-7EC6FCFB3540}" srcId="{0F6AB154-87E6-4986-9778-8F270D96F5CB}" destId="{60B1EDCB-0C98-49C8-BDE4-BF2051E42C2F}" srcOrd="3" destOrd="0" parTransId="{60C58F51-EA60-4CA3-8E74-4C4A1AE6F960}" sibTransId="{A1F4A09D-B9B6-467B-9449-739AD3973FA9}"/>
    <dgm:cxn modelId="{DC7EAB7A-1DCE-8041-B18E-E06CF85B1523}" type="presOf" srcId="{3FE75FFB-99DC-44F2-8E11-AB802076867B}" destId="{8967B5AD-8BA1-914D-A0FC-2C5587CEC9A7}" srcOrd="0" destOrd="0" presId="urn:microsoft.com/office/officeart/2016/7/layout/VerticalSolidActionList"/>
    <dgm:cxn modelId="{79364683-6A45-2341-8843-5FA491660459}" type="presOf" srcId="{60B1EDCB-0C98-49C8-BDE4-BF2051E42C2F}" destId="{7D3C970A-968F-2241-A771-493D95FEADAD}" srcOrd="0" destOrd="0" presId="urn:microsoft.com/office/officeart/2016/7/layout/VerticalSolidActionList"/>
    <dgm:cxn modelId="{3D6696C5-6CE0-B240-B57F-018C9E588EA1}" type="presOf" srcId="{699C7ACD-09E0-416B-BE0C-2C19FE4D13D8}" destId="{7D6214B5-3770-E84A-885A-27A70CCFBF25}" srcOrd="0" destOrd="0" presId="urn:microsoft.com/office/officeart/2016/7/layout/VerticalSolidActionList"/>
    <dgm:cxn modelId="{8110C4C6-B565-406A-B46F-F6AAC81FFF0A}" srcId="{0F6AB154-87E6-4986-9778-8F270D96F5CB}" destId="{83C688F4-CEE7-447F-8773-DD1A9ACFE7A4}" srcOrd="1" destOrd="0" parTransId="{06EB1795-8837-4D64-99F6-D9D94D722DB4}" sibTransId="{4209769A-DBF3-48C0-9E9C-5900739868FE}"/>
    <dgm:cxn modelId="{923FD8CF-4992-47F1-A955-6EE01BBB6A14}" srcId="{B7EAE5C2-4830-4DE8-8D55-95C6EDAB031D}" destId="{98EB6AD6-461F-4090-B797-0B383D82E966}" srcOrd="0" destOrd="0" parTransId="{DF449B5B-1CBC-4031-A1A6-280DDBE23230}" sibTransId="{DAD2DABA-E64D-4F0E-A5B3-48B7745CED7D}"/>
    <dgm:cxn modelId="{31D457D4-F49D-4D9C-8B83-3C148BF07132}" srcId="{4426A967-9395-49CA-87AA-7AC00412549C}" destId="{8CEBE162-92E1-46B5-9FAE-33110D933809}" srcOrd="0" destOrd="0" parTransId="{F4D1A5FB-0E8C-46D9-B6AC-DD934382F8BD}" sibTransId="{4D6E9945-C09D-476A-82EB-3D43D44F7966}"/>
    <dgm:cxn modelId="{CE1C9FD4-742B-874C-9857-C2FE874C46C5}" type="presOf" srcId="{4426A967-9395-49CA-87AA-7AC00412549C}" destId="{5189761B-E0F7-A84C-A4C1-D56270841AD0}" srcOrd="0" destOrd="0" presId="urn:microsoft.com/office/officeart/2016/7/layout/VerticalSolidActionList"/>
    <dgm:cxn modelId="{3AD2C3D8-443B-E841-8467-C8F6060DF744}" type="presOf" srcId="{2447B9C4-8559-4671-82FD-4B84D34E6ECC}" destId="{69755EFF-C7BF-E14F-9CA3-DFB799C6CA11}" srcOrd="0" destOrd="0" presId="urn:microsoft.com/office/officeart/2016/7/layout/VerticalSolidActionList"/>
    <dgm:cxn modelId="{EEAE5DDC-0E0D-E74E-97A2-82EC85A10DE2}" type="presOf" srcId="{B53A9FC7-F070-4546-8D4F-334F0BD76ADC}" destId="{5079BA17-5C84-ED4E-803E-759AF3973B8F}" srcOrd="0" destOrd="0" presId="urn:microsoft.com/office/officeart/2016/7/layout/VerticalSolidActionList"/>
    <dgm:cxn modelId="{DF78F4DF-38B2-4005-B32F-D89E5B295B65}" srcId="{0F6AB154-87E6-4986-9778-8F270D96F5CB}" destId="{B7EAE5C2-4830-4DE8-8D55-95C6EDAB031D}" srcOrd="4" destOrd="0" parTransId="{55B53B1B-76F3-4CE2-8365-2060EF117D7F}" sibTransId="{2874F6A5-8788-4006-9077-04E35224E211}"/>
    <dgm:cxn modelId="{367C3FE2-92E7-402D-905D-317AFF6CEE0C}" srcId="{83C688F4-CEE7-447F-8773-DD1A9ACFE7A4}" destId="{2447B9C4-8559-4671-82FD-4B84D34E6ECC}" srcOrd="0" destOrd="0" parTransId="{F4E5AFE0-0878-4E89-8F4E-1704D2633550}" sibTransId="{2CB581FA-E176-46F6-A431-9A6A122FC3C7}"/>
    <dgm:cxn modelId="{7AD4A8E5-DD6F-BB4C-B074-997C8881B93B}" type="presOf" srcId="{83C688F4-CEE7-447F-8773-DD1A9ACFE7A4}" destId="{6792DC9B-B1EC-8B4C-8E8C-417EF3B5EFF3}" srcOrd="0" destOrd="0" presId="urn:microsoft.com/office/officeart/2016/7/layout/VerticalSolidActionList"/>
    <dgm:cxn modelId="{B240B2E6-85D2-4BA0-A8C9-4BE521FEA09E}" srcId="{699C7ACD-09E0-416B-BE0C-2C19FE4D13D8}" destId="{B53A9FC7-F070-4546-8D4F-334F0BD76ADC}" srcOrd="0" destOrd="0" parTransId="{E1C2AFD0-A358-44FC-A9F2-43F07F34E7A1}" sibTransId="{5AC5C760-4661-4801-9A93-0A2033383626}"/>
    <dgm:cxn modelId="{A9609DED-0AA7-C448-BE45-39FD89E51298}" type="presOf" srcId="{98EB6AD6-461F-4090-B797-0B383D82E966}" destId="{2919041C-7E78-E546-B36D-991F7389BC91}" srcOrd="0" destOrd="0" presId="urn:microsoft.com/office/officeart/2016/7/layout/VerticalSolidActionList"/>
    <dgm:cxn modelId="{DD1197FF-F0C3-4E56-A9DD-9233F8BC7DAD}" srcId="{0F6AB154-87E6-4986-9778-8F270D96F5CB}" destId="{4426A967-9395-49CA-87AA-7AC00412549C}" srcOrd="2" destOrd="0" parTransId="{741D9F17-1D09-46D0-A715-C6FC3CA48F4C}" sibTransId="{5D890749-17E4-43E4-BD9E-3D11D7089971}"/>
    <dgm:cxn modelId="{5206CDCF-E08E-B246-ACDB-D5481E0433E1}" type="presParOf" srcId="{6C7DC180-7842-904A-BE3D-97279070BA84}" destId="{F435607A-1BC9-7F4E-ACC2-E97DD2BD6385}" srcOrd="0" destOrd="0" presId="urn:microsoft.com/office/officeart/2016/7/layout/VerticalSolidActionList"/>
    <dgm:cxn modelId="{DF03B1F0-451D-AE4C-92EF-4E41FFB193A4}" type="presParOf" srcId="{F435607A-1BC9-7F4E-ACC2-E97DD2BD6385}" destId="{7D6214B5-3770-E84A-885A-27A70CCFBF25}" srcOrd="0" destOrd="0" presId="urn:microsoft.com/office/officeart/2016/7/layout/VerticalSolidActionList"/>
    <dgm:cxn modelId="{83D08FA7-0D16-A646-81F1-E0EA448F5B82}" type="presParOf" srcId="{F435607A-1BC9-7F4E-ACC2-E97DD2BD6385}" destId="{5079BA17-5C84-ED4E-803E-759AF3973B8F}" srcOrd="1" destOrd="0" presId="urn:microsoft.com/office/officeart/2016/7/layout/VerticalSolidActionList"/>
    <dgm:cxn modelId="{11D018CC-39AD-3842-9105-67111EE6D0E4}" type="presParOf" srcId="{6C7DC180-7842-904A-BE3D-97279070BA84}" destId="{A3022BD9-3391-E14D-A13E-DD2632B14FF4}" srcOrd="1" destOrd="0" presId="urn:microsoft.com/office/officeart/2016/7/layout/VerticalSolidActionList"/>
    <dgm:cxn modelId="{553E2862-64C3-2247-AB9A-D92CF4E5D46E}" type="presParOf" srcId="{6C7DC180-7842-904A-BE3D-97279070BA84}" destId="{3DD47315-303E-2047-8E46-26C8991DA06A}" srcOrd="2" destOrd="0" presId="urn:microsoft.com/office/officeart/2016/7/layout/VerticalSolidActionList"/>
    <dgm:cxn modelId="{FC8F2C13-DE6E-7442-BB16-9DC8FF12AABB}" type="presParOf" srcId="{3DD47315-303E-2047-8E46-26C8991DA06A}" destId="{6792DC9B-B1EC-8B4C-8E8C-417EF3B5EFF3}" srcOrd="0" destOrd="0" presId="urn:microsoft.com/office/officeart/2016/7/layout/VerticalSolidActionList"/>
    <dgm:cxn modelId="{8149A44C-1B00-804A-834A-6F344ABCE359}" type="presParOf" srcId="{3DD47315-303E-2047-8E46-26C8991DA06A}" destId="{69755EFF-C7BF-E14F-9CA3-DFB799C6CA11}" srcOrd="1" destOrd="0" presId="urn:microsoft.com/office/officeart/2016/7/layout/VerticalSolidActionList"/>
    <dgm:cxn modelId="{3CBD8976-3C6B-A546-8D42-43D2511C076F}" type="presParOf" srcId="{6C7DC180-7842-904A-BE3D-97279070BA84}" destId="{D172A1E8-4355-D84C-AE59-953BBF7DEC22}" srcOrd="3" destOrd="0" presId="urn:microsoft.com/office/officeart/2016/7/layout/VerticalSolidActionList"/>
    <dgm:cxn modelId="{29920DC6-77DE-104D-BE16-4DA40FE324DB}" type="presParOf" srcId="{6C7DC180-7842-904A-BE3D-97279070BA84}" destId="{3ADCCF40-3B16-A549-BBA3-67D5A60AFC94}" srcOrd="4" destOrd="0" presId="urn:microsoft.com/office/officeart/2016/7/layout/VerticalSolidActionList"/>
    <dgm:cxn modelId="{057D1261-3508-F642-98DD-408B2AC8033B}" type="presParOf" srcId="{3ADCCF40-3B16-A549-BBA3-67D5A60AFC94}" destId="{5189761B-E0F7-A84C-A4C1-D56270841AD0}" srcOrd="0" destOrd="0" presId="urn:microsoft.com/office/officeart/2016/7/layout/VerticalSolidActionList"/>
    <dgm:cxn modelId="{84C005A3-CFF7-B84C-BAE1-8A114093FAD0}" type="presParOf" srcId="{3ADCCF40-3B16-A549-BBA3-67D5A60AFC94}" destId="{FD34BEB2-0425-6545-A407-E369F27909F5}" srcOrd="1" destOrd="0" presId="urn:microsoft.com/office/officeart/2016/7/layout/VerticalSolidActionList"/>
    <dgm:cxn modelId="{3C514B4A-1626-4740-A269-B7FE420527FF}" type="presParOf" srcId="{6C7DC180-7842-904A-BE3D-97279070BA84}" destId="{28320B54-4251-E044-9225-3384F478DC5F}" srcOrd="5" destOrd="0" presId="urn:microsoft.com/office/officeart/2016/7/layout/VerticalSolidActionList"/>
    <dgm:cxn modelId="{392B9699-9DAC-574A-B1AC-A8B69C44CDD5}" type="presParOf" srcId="{6C7DC180-7842-904A-BE3D-97279070BA84}" destId="{3340CF66-7468-A042-BF10-B6795CDDC7CE}" srcOrd="6" destOrd="0" presId="urn:microsoft.com/office/officeart/2016/7/layout/VerticalSolidActionList"/>
    <dgm:cxn modelId="{DD6410CE-6DE6-AD4D-90F3-F48577FD2107}" type="presParOf" srcId="{3340CF66-7468-A042-BF10-B6795CDDC7CE}" destId="{7D3C970A-968F-2241-A771-493D95FEADAD}" srcOrd="0" destOrd="0" presId="urn:microsoft.com/office/officeart/2016/7/layout/VerticalSolidActionList"/>
    <dgm:cxn modelId="{CE1EEB24-8543-5C48-945F-6D004C63D0C5}" type="presParOf" srcId="{3340CF66-7468-A042-BF10-B6795CDDC7CE}" destId="{8967B5AD-8BA1-914D-A0FC-2C5587CEC9A7}" srcOrd="1" destOrd="0" presId="urn:microsoft.com/office/officeart/2016/7/layout/VerticalSolidActionList"/>
    <dgm:cxn modelId="{44DECEE8-6389-2240-92B6-01CC1739EFCC}" type="presParOf" srcId="{6C7DC180-7842-904A-BE3D-97279070BA84}" destId="{128DB88C-58DE-AC46-8348-0932891C3622}" srcOrd="7" destOrd="0" presId="urn:microsoft.com/office/officeart/2016/7/layout/VerticalSolidActionList"/>
    <dgm:cxn modelId="{8141FC66-226F-5A4E-91A6-F0DFAD7AF0BA}" type="presParOf" srcId="{6C7DC180-7842-904A-BE3D-97279070BA84}" destId="{E0AB9214-5C79-634B-B4E2-E4A0C5B13D01}" srcOrd="8" destOrd="0" presId="urn:microsoft.com/office/officeart/2016/7/layout/VerticalSolidActionList"/>
    <dgm:cxn modelId="{1F9CD8A7-BBDE-C845-AE63-7126547F98B0}" type="presParOf" srcId="{E0AB9214-5C79-634B-B4E2-E4A0C5B13D01}" destId="{DF68E4AB-7D3A-B241-B2EE-E6CCA5743DB7}" srcOrd="0" destOrd="0" presId="urn:microsoft.com/office/officeart/2016/7/layout/VerticalSolidActionList"/>
    <dgm:cxn modelId="{52C22252-7A35-AD4D-9C8D-B36F9350719A}" type="presParOf" srcId="{E0AB9214-5C79-634B-B4E2-E4A0C5B13D01}" destId="{2919041C-7E78-E546-B36D-991F7389BC91}" srcOrd="1" destOrd="0" presId="urn:microsoft.com/office/officeart/2016/7/layout/VerticalSolidAc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79BA17-5C84-ED4E-803E-759AF3973B8F}">
      <dsp:nvSpPr>
        <dsp:cNvPr id="0" name=""/>
        <dsp:cNvSpPr/>
      </dsp:nvSpPr>
      <dsp:spPr>
        <a:xfrm>
          <a:off x="1234440" y="2258"/>
          <a:ext cx="4937760" cy="991022"/>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806" tIns="251720" rIns="95806" bIns="251720" numCol="1" spcCol="1270" anchor="ctr" anchorCtr="0">
          <a:noAutofit/>
        </a:bodyPr>
        <a:lstStyle/>
        <a:p>
          <a:pPr marL="0" lvl="0" indent="0" algn="l" defTabSz="488950">
            <a:lnSpc>
              <a:spcPct val="90000"/>
            </a:lnSpc>
            <a:spcBef>
              <a:spcPct val="0"/>
            </a:spcBef>
            <a:spcAft>
              <a:spcPct val="35000"/>
            </a:spcAft>
            <a:buNone/>
          </a:pPr>
          <a:r>
            <a:rPr lang="en-US" sz="1100" kern="1200"/>
            <a:t>Encourage dialogue</a:t>
          </a:r>
        </a:p>
      </dsp:txBody>
      <dsp:txXfrm>
        <a:off x="1234440" y="2258"/>
        <a:ext cx="4937760" cy="991022"/>
      </dsp:txXfrm>
    </dsp:sp>
    <dsp:sp modelId="{7D6214B5-3770-E84A-885A-27A70CCFBF25}">
      <dsp:nvSpPr>
        <dsp:cNvPr id="0" name=""/>
        <dsp:cNvSpPr/>
      </dsp:nvSpPr>
      <dsp:spPr>
        <a:xfrm>
          <a:off x="0" y="2258"/>
          <a:ext cx="1234440" cy="99102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322" tIns="97891" rIns="65322" bIns="97891" numCol="1" spcCol="1270" anchor="ctr" anchorCtr="0">
          <a:noAutofit/>
        </a:bodyPr>
        <a:lstStyle/>
        <a:p>
          <a:pPr marL="0" lvl="0" indent="0" algn="ctr" defTabSz="622300">
            <a:lnSpc>
              <a:spcPct val="90000"/>
            </a:lnSpc>
            <a:spcBef>
              <a:spcPct val="0"/>
            </a:spcBef>
            <a:spcAft>
              <a:spcPct val="35000"/>
            </a:spcAft>
            <a:buNone/>
          </a:pPr>
          <a:r>
            <a:rPr lang="en-US" sz="1400" kern="1200"/>
            <a:t>Encourage</a:t>
          </a:r>
        </a:p>
      </dsp:txBody>
      <dsp:txXfrm>
        <a:off x="0" y="2258"/>
        <a:ext cx="1234440" cy="991022"/>
      </dsp:txXfrm>
    </dsp:sp>
    <dsp:sp modelId="{69755EFF-C7BF-E14F-9CA3-DFB799C6CA11}">
      <dsp:nvSpPr>
        <dsp:cNvPr id="0" name=""/>
        <dsp:cNvSpPr/>
      </dsp:nvSpPr>
      <dsp:spPr>
        <a:xfrm>
          <a:off x="1234440" y="1052742"/>
          <a:ext cx="4937760" cy="991022"/>
        </a:xfrm>
        <a:prstGeom prst="rect">
          <a:avLst/>
        </a:prstGeom>
        <a:solidFill>
          <a:schemeClr val="accent5">
            <a:tint val="40000"/>
            <a:alpha val="90000"/>
            <a:hueOff val="278314"/>
            <a:satOff val="-2081"/>
            <a:lumOff val="-354"/>
            <a:alphaOff val="0"/>
          </a:schemeClr>
        </a:solidFill>
        <a:ln w="12700" cap="flat" cmpd="sng" algn="ctr">
          <a:solidFill>
            <a:schemeClr val="accent5">
              <a:tint val="40000"/>
              <a:alpha val="90000"/>
              <a:hueOff val="278314"/>
              <a:satOff val="-2081"/>
              <a:lumOff val="-35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806" tIns="251720" rIns="95806" bIns="251720" numCol="1" spcCol="1270" anchor="ctr" anchorCtr="0">
          <a:noAutofit/>
        </a:bodyPr>
        <a:lstStyle/>
        <a:p>
          <a:pPr marL="0" lvl="0" indent="0" algn="l" defTabSz="488950">
            <a:lnSpc>
              <a:spcPct val="90000"/>
            </a:lnSpc>
            <a:spcBef>
              <a:spcPct val="0"/>
            </a:spcBef>
            <a:spcAft>
              <a:spcPct val="35000"/>
            </a:spcAft>
            <a:buNone/>
          </a:pPr>
          <a:r>
            <a:rPr lang="en-US" sz="1100" kern="1200"/>
            <a:t>Enable open discussion of sometimes opposing ideas with civility</a:t>
          </a:r>
        </a:p>
      </dsp:txBody>
      <dsp:txXfrm>
        <a:off x="1234440" y="1052742"/>
        <a:ext cx="4937760" cy="991022"/>
      </dsp:txXfrm>
    </dsp:sp>
    <dsp:sp modelId="{6792DC9B-B1EC-8B4C-8E8C-417EF3B5EFF3}">
      <dsp:nvSpPr>
        <dsp:cNvPr id="0" name=""/>
        <dsp:cNvSpPr/>
      </dsp:nvSpPr>
      <dsp:spPr>
        <a:xfrm>
          <a:off x="0" y="1052742"/>
          <a:ext cx="1234440" cy="991022"/>
        </a:xfrm>
        <a:prstGeom prst="rect">
          <a:avLst/>
        </a:prstGeom>
        <a:solidFill>
          <a:schemeClr val="accent5">
            <a:hueOff val="381326"/>
            <a:satOff val="105"/>
            <a:lumOff val="-1765"/>
            <a:alphaOff val="0"/>
          </a:schemeClr>
        </a:solidFill>
        <a:ln w="12700" cap="flat" cmpd="sng" algn="ctr">
          <a:solidFill>
            <a:schemeClr val="accent5">
              <a:hueOff val="381326"/>
              <a:satOff val="105"/>
              <a:lumOff val="-17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322" tIns="97891" rIns="65322" bIns="97891" numCol="1" spcCol="1270" anchor="ctr" anchorCtr="0">
          <a:noAutofit/>
        </a:bodyPr>
        <a:lstStyle/>
        <a:p>
          <a:pPr marL="0" lvl="0" indent="0" algn="ctr" defTabSz="622300">
            <a:lnSpc>
              <a:spcPct val="90000"/>
            </a:lnSpc>
            <a:spcBef>
              <a:spcPct val="0"/>
            </a:spcBef>
            <a:spcAft>
              <a:spcPct val="35000"/>
            </a:spcAft>
            <a:buNone/>
          </a:pPr>
          <a:r>
            <a:rPr lang="en-US" sz="1400" kern="1200"/>
            <a:t>Enable</a:t>
          </a:r>
        </a:p>
      </dsp:txBody>
      <dsp:txXfrm>
        <a:off x="0" y="1052742"/>
        <a:ext cx="1234440" cy="991022"/>
      </dsp:txXfrm>
    </dsp:sp>
    <dsp:sp modelId="{FD34BEB2-0425-6545-A407-E369F27909F5}">
      <dsp:nvSpPr>
        <dsp:cNvPr id="0" name=""/>
        <dsp:cNvSpPr/>
      </dsp:nvSpPr>
      <dsp:spPr>
        <a:xfrm>
          <a:off x="1234440" y="2103226"/>
          <a:ext cx="4937760" cy="991022"/>
        </a:xfrm>
        <a:prstGeom prst="rect">
          <a:avLst/>
        </a:prstGeom>
        <a:solidFill>
          <a:schemeClr val="accent5">
            <a:tint val="40000"/>
            <a:alpha val="90000"/>
            <a:hueOff val="556627"/>
            <a:satOff val="-4162"/>
            <a:lumOff val="-708"/>
            <a:alphaOff val="0"/>
          </a:schemeClr>
        </a:solidFill>
        <a:ln w="12700" cap="flat" cmpd="sng" algn="ctr">
          <a:solidFill>
            <a:schemeClr val="accent5">
              <a:tint val="40000"/>
              <a:alpha val="90000"/>
              <a:hueOff val="556627"/>
              <a:satOff val="-4162"/>
              <a:lumOff val="-7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806" tIns="251720" rIns="95806" bIns="251720" numCol="1" spcCol="1270" anchor="ctr" anchorCtr="0">
          <a:noAutofit/>
        </a:bodyPr>
        <a:lstStyle/>
        <a:p>
          <a:pPr marL="0" lvl="0" indent="0" algn="l" defTabSz="488950">
            <a:lnSpc>
              <a:spcPct val="90000"/>
            </a:lnSpc>
            <a:spcBef>
              <a:spcPct val="0"/>
            </a:spcBef>
            <a:spcAft>
              <a:spcPct val="35000"/>
            </a:spcAft>
            <a:buNone/>
          </a:pPr>
          <a:r>
            <a:rPr lang="en-US" sz="1100" kern="1200"/>
            <a:t>Include recognition of intentions and impacts</a:t>
          </a:r>
        </a:p>
      </dsp:txBody>
      <dsp:txXfrm>
        <a:off x="1234440" y="2103226"/>
        <a:ext cx="4937760" cy="991022"/>
      </dsp:txXfrm>
    </dsp:sp>
    <dsp:sp modelId="{5189761B-E0F7-A84C-A4C1-D56270841AD0}">
      <dsp:nvSpPr>
        <dsp:cNvPr id="0" name=""/>
        <dsp:cNvSpPr/>
      </dsp:nvSpPr>
      <dsp:spPr>
        <a:xfrm>
          <a:off x="0" y="2103226"/>
          <a:ext cx="1234440" cy="991022"/>
        </a:xfrm>
        <a:prstGeom prst="rect">
          <a:avLst/>
        </a:prstGeom>
        <a:solidFill>
          <a:schemeClr val="accent5">
            <a:hueOff val="762652"/>
            <a:satOff val="209"/>
            <a:lumOff val="-3529"/>
            <a:alphaOff val="0"/>
          </a:schemeClr>
        </a:solidFill>
        <a:ln w="12700" cap="flat" cmpd="sng" algn="ctr">
          <a:solidFill>
            <a:schemeClr val="accent5">
              <a:hueOff val="762652"/>
              <a:satOff val="209"/>
              <a:lumOff val="-352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322" tIns="97891" rIns="65322" bIns="97891" numCol="1" spcCol="1270" anchor="ctr" anchorCtr="0">
          <a:noAutofit/>
        </a:bodyPr>
        <a:lstStyle/>
        <a:p>
          <a:pPr marL="0" lvl="0" indent="0" algn="ctr" defTabSz="622300">
            <a:lnSpc>
              <a:spcPct val="90000"/>
            </a:lnSpc>
            <a:spcBef>
              <a:spcPct val="0"/>
            </a:spcBef>
            <a:spcAft>
              <a:spcPct val="35000"/>
            </a:spcAft>
            <a:buNone/>
          </a:pPr>
          <a:r>
            <a:rPr lang="en-US" sz="1400" kern="1200"/>
            <a:t>Include</a:t>
          </a:r>
        </a:p>
      </dsp:txBody>
      <dsp:txXfrm>
        <a:off x="0" y="2103226"/>
        <a:ext cx="1234440" cy="991022"/>
      </dsp:txXfrm>
    </dsp:sp>
    <dsp:sp modelId="{8967B5AD-8BA1-914D-A0FC-2C5587CEC9A7}">
      <dsp:nvSpPr>
        <dsp:cNvPr id="0" name=""/>
        <dsp:cNvSpPr/>
      </dsp:nvSpPr>
      <dsp:spPr>
        <a:xfrm>
          <a:off x="1234440" y="3153710"/>
          <a:ext cx="4937760" cy="991022"/>
        </a:xfrm>
        <a:prstGeom prst="rect">
          <a:avLst/>
        </a:prstGeom>
        <a:solidFill>
          <a:schemeClr val="accent5">
            <a:tint val="40000"/>
            <a:alpha val="90000"/>
            <a:hueOff val="834941"/>
            <a:satOff val="-6244"/>
            <a:lumOff val="-1063"/>
            <a:alphaOff val="0"/>
          </a:schemeClr>
        </a:solidFill>
        <a:ln w="12700" cap="flat" cmpd="sng" algn="ctr">
          <a:solidFill>
            <a:schemeClr val="accent5">
              <a:tint val="40000"/>
              <a:alpha val="90000"/>
              <a:hueOff val="834941"/>
              <a:satOff val="-6244"/>
              <a:lumOff val="-106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806" tIns="251720" rIns="95806" bIns="251720" numCol="1" spcCol="1270" anchor="ctr" anchorCtr="0">
          <a:noAutofit/>
        </a:bodyPr>
        <a:lstStyle/>
        <a:p>
          <a:pPr marL="0" lvl="0" indent="0" algn="l" defTabSz="488950">
            <a:lnSpc>
              <a:spcPct val="90000"/>
            </a:lnSpc>
            <a:spcBef>
              <a:spcPct val="0"/>
            </a:spcBef>
            <a:spcAft>
              <a:spcPct val="35000"/>
            </a:spcAft>
            <a:buNone/>
          </a:pPr>
          <a:r>
            <a:rPr lang="en-US" sz="1100" kern="1200" dirty="0"/>
            <a:t>Allow participants to step in and out while encouraging reflective engagement</a:t>
          </a:r>
        </a:p>
      </dsp:txBody>
      <dsp:txXfrm>
        <a:off x="1234440" y="3153710"/>
        <a:ext cx="4937760" cy="991022"/>
      </dsp:txXfrm>
    </dsp:sp>
    <dsp:sp modelId="{7D3C970A-968F-2241-A771-493D95FEADAD}">
      <dsp:nvSpPr>
        <dsp:cNvPr id="0" name=""/>
        <dsp:cNvSpPr/>
      </dsp:nvSpPr>
      <dsp:spPr>
        <a:xfrm>
          <a:off x="0" y="3153710"/>
          <a:ext cx="1234440" cy="991022"/>
        </a:xfrm>
        <a:prstGeom prst="rect">
          <a:avLst/>
        </a:prstGeom>
        <a:solidFill>
          <a:schemeClr val="accent5">
            <a:hueOff val="1143977"/>
            <a:satOff val="314"/>
            <a:lumOff val="-5294"/>
            <a:alphaOff val="0"/>
          </a:schemeClr>
        </a:solidFill>
        <a:ln w="12700" cap="flat" cmpd="sng" algn="ctr">
          <a:solidFill>
            <a:schemeClr val="accent5">
              <a:hueOff val="1143977"/>
              <a:satOff val="314"/>
              <a:lumOff val="-529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322" tIns="97891" rIns="65322" bIns="97891" numCol="1" spcCol="1270" anchor="ctr" anchorCtr="0">
          <a:noAutofit/>
        </a:bodyPr>
        <a:lstStyle/>
        <a:p>
          <a:pPr marL="0" lvl="0" indent="0" algn="ctr" defTabSz="622300">
            <a:lnSpc>
              <a:spcPct val="90000"/>
            </a:lnSpc>
            <a:spcBef>
              <a:spcPct val="0"/>
            </a:spcBef>
            <a:spcAft>
              <a:spcPct val="35000"/>
            </a:spcAft>
            <a:buNone/>
          </a:pPr>
          <a:r>
            <a:rPr lang="en-US" sz="1400" kern="1200"/>
            <a:t>Allow</a:t>
          </a:r>
        </a:p>
      </dsp:txBody>
      <dsp:txXfrm>
        <a:off x="0" y="3153710"/>
        <a:ext cx="1234440" cy="991022"/>
      </dsp:txXfrm>
    </dsp:sp>
    <dsp:sp modelId="{2919041C-7E78-E546-B36D-991F7389BC91}">
      <dsp:nvSpPr>
        <dsp:cNvPr id="0" name=""/>
        <dsp:cNvSpPr/>
      </dsp:nvSpPr>
      <dsp:spPr>
        <a:xfrm>
          <a:off x="1234440" y="4204193"/>
          <a:ext cx="4937760" cy="991022"/>
        </a:xfrm>
        <a:prstGeom prst="rect">
          <a:avLst/>
        </a:prstGeom>
        <a:solidFill>
          <a:schemeClr val="accent5">
            <a:tint val="40000"/>
            <a:alpha val="90000"/>
            <a:hueOff val="1113254"/>
            <a:satOff val="-8325"/>
            <a:lumOff val="-1417"/>
            <a:alphaOff val="0"/>
          </a:schemeClr>
        </a:solidFill>
        <a:ln w="12700" cap="flat" cmpd="sng" algn="ctr">
          <a:solidFill>
            <a:schemeClr val="accent5">
              <a:tint val="40000"/>
              <a:alpha val="90000"/>
              <a:hueOff val="1113254"/>
              <a:satOff val="-8325"/>
              <a:lumOff val="-14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806" tIns="251720" rIns="95806" bIns="251720" numCol="1" spcCol="1270" anchor="ctr" anchorCtr="0">
          <a:noAutofit/>
        </a:bodyPr>
        <a:lstStyle/>
        <a:p>
          <a:pPr marL="0" lvl="0" indent="0" algn="l" defTabSz="488950">
            <a:lnSpc>
              <a:spcPct val="90000"/>
            </a:lnSpc>
            <a:spcBef>
              <a:spcPct val="0"/>
            </a:spcBef>
            <a:spcAft>
              <a:spcPct val="35000"/>
            </a:spcAft>
            <a:buNone/>
          </a:pPr>
          <a:r>
            <a:rPr lang="en-US" sz="1100" kern="1200" dirty="0"/>
            <a:t>Embody respect and avoid attacks or harassment of others</a:t>
          </a:r>
        </a:p>
      </dsp:txBody>
      <dsp:txXfrm>
        <a:off x="1234440" y="4204193"/>
        <a:ext cx="4937760" cy="991022"/>
      </dsp:txXfrm>
    </dsp:sp>
    <dsp:sp modelId="{DF68E4AB-7D3A-B241-B2EE-E6CCA5743DB7}">
      <dsp:nvSpPr>
        <dsp:cNvPr id="0" name=""/>
        <dsp:cNvSpPr/>
      </dsp:nvSpPr>
      <dsp:spPr>
        <a:xfrm>
          <a:off x="0" y="4204193"/>
          <a:ext cx="1234440" cy="991022"/>
        </a:xfrm>
        <a:prstGeom prst="rect">
          <a:avLst/>
        </a:prstGeom>
        <a:solidFill>
          <a:schemeClr val="accent5">
            <a:hueOff val="1525303"/>
            <a:satOff val="418"/>
            <a:lumOff val="-7058"/>
            <a:alphaOff val="0"/>
          </a:schemeClr>
        </a:solidFill>
        <a:ln w="12700" cap="flat" cmpd="sng" algn="ctr">
          <a:solidFill>
            <a:schemeClr val="accent5">
              <a:hueOff val="1525303"/>
              <a:satOff val="418"/>
              <a:lumOff val="-705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322" tIns="97891" rIns="65322" bIns="97891" numCol="1" spcCol="1270" anchor="ctr" anchorCtr="0">
          <a:noAutofit/>
        </a:bodyPr>
        <a:lstStyle/>
        <a:p>
          <a:pPr marL="0" lvl="0" indent="0" algn="ctr" defTabSz="622300">
            <a:lnSpc>
              <a:spcPct val="90000"/>
            </a:lnSpc>
            <a:spcBef>
              <a:spcPct val="0"/>
            </a:spcBef>
            <a:spcAft>
              <a:spcPct val="35000"/>
            </a:spcAft>
            <a:buNone/>
          </a:pPr>
          <a:r>
            <a:rPr lang="en-US" sz="1400" kern="1200"/>
            <a:t>Embody</a:t>
          </a:r>
        </a:p>
      </dsp:txBody>
      <dsp:txXfrm>
        <a:off x="0" y="4204193"/>
        <a:ext cx="1234440" cy="991022"/>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01C0B7-6831-4240-B643-81C59DB5800A}" type="datetimeFigureOut">
              <a:rPr lang="en-US" smtClean="0"/>
              <a:t>9/9/20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5E7E61-C73D-0149-BD16-F9C4CD0E96CC}" type="slidenum">
              <a:rPr lang="en-US" smtClean="0"/>
              <a:t>‹#›</a:t>
            </a:fld>
            <a:endParaRPr lang="en-US"/>
          </a:p>
        </p:txBody>
      </p:sp>
    </p:spTree>
    <p:extLst>
      <p:ext uri="{BB962C8B-B14F-4D97-AF65-F5344CB8AC3E}">
        <p14:creationId xmlns:p14="http://schemas.microsoft.com/office/powerpoint/2010/main" val="362702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“Freedom of Expression and Loving Your Neighbor”</a:t>
            </a:r>
          </a:p>
          <a:p>
            <a:pPr marL="171450" indent="-171450">
              <a:buFontTx/>
              <a:buChar char="-"/>
            </a:pPr>
            <a:r>
              <a:rPr lang="en-US" dirty="0"/>
              <a:t>a segment in the Diversity &amp; Inclusion Small Steps</a:t>
            </a:r>
          </a:p>
          <a:p>
            <a:pPr marL="171450" indent="-171450">
              <a:buFontTx/>
              <a:buChar char="-"/>
            </a:pPr>
            <a:r>
              <a:rPr lang="en-US" dirty="0"/>
              <a:t>at Calvin University.</a:t>
            </a:r>
          </a:p>
        </p:txBody>
      </p:sp>
      <p:sp>
        <p:nvSpPr>
          <p:cNvPr id="4" name="Slide Number Placeholder 3"/>
          <p:cNvSpPr>
            <a:spLocks noGrp="1"/>
          </p:cNvSpPr>
          <p:nvPr>
            <p:ph type="sldNum" sz="quarter" idx="5"/>
          </p:nvPr>
        </p:nvSpPr>
        <p:spPr/>
        <p:txBody>
          <a:bodyPr/>
          <a:lstStyle/>
          <a:p>
            <a:fld id="{695E7E61-C73D-0149-BD16-F9C4CD0E96CC}" type="slidenum">
              <a:rPr lang="en-US" smtClean="0"/>
              <a:t>1</a:t>
            </a:fld>
            <a:endParaRPr lang="en-US"/>
          </a:p>
        </p:txBody>
      </p:sp>
    </p:spTree>
    <p:extLst>
      <p:ext uri="{BB962C8B-B14F-4D97-AF65-F5344CB8AC3E}">
        <p14:creationId xmlns:p14="http://schemas.microsoft.com/office/powerpoint/2010/main" val="3400512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Calvin, we believe that the free exchange and expression of ideas flows from our Christian mission and contributes to the flourishing of our educational community and the health of our pluralistic society. We believe that the free exchange of ideas carries tremendous responsibility. We need to engage outside our echo chambers with respect for those who think differently from us. Our mutual understanding grows when we listen to one another well and leave with deeper understanding of the issues and of each other – even if our positions don’t change.</a:t>
            </a:r>
            <a:endParaRPr lang="en-US" dirty="0"/>
          </a:p>
        </p:txBody>
      </p:sp>
      <p:sp>
        <p:nvSpPr>
          <p:cNvPr id="4" name="Slide Number Placeholder 3"/>
          <p:cNvSpPr>
            <a:spLocks noGrp="1"/>
          </p:cNvSpPr>
          <p:nvPr>
            <p:ph type="sldNum" sz="quarter" idx="5"/>
          </p:nvPr>
        </p:nvSpPr>
        <p:spPr/>
        <p:txBody>
          <a:bodyPr/>
          <a:lstStyle/>
          <a:p>
            <a:fld id="{695E7E61-C73D-0149-BD16-F9C4CD0E96CC}" type="slidenum">
              <a:rPr lang="en-US" smtClean="0"/>
              <a:t>10</a:t>
            </a:fld>
            <a:endParaRPr lang="en-US"/>
          </a:p>
        </p:txBody>
      </p:sp>
    </p:spTree>
    <p:extLst>
      <p:ext uri="{BB962C8B-B14F-4D97-AF65-F5344CB8AC3E}">
        <p14:creationId xmlns:p14="http://schemas.microsoft.com/office/powerpoint/2010/main" val="3489353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Calvin has published a statement on Freedom of Expression at Calvin University. </a:t>
            </a:r>
          </a:p>
          <a:p>
            <a:r>
              <a:rPr lang="en-US" dirty="0"/>
              <a:t>Approved by the University Board of Trustees in October of 2019, this statement includes responses to Frequently Asked Questions and links to other relevant documents such as: </a:t>
            </a:r>
          </a:p>
          <a:p>
            <a:pPr marL="171450" indent="-171450">
              <a:buFont typeface="Arial" panose="020B0604020202020204" pitchFamily="34" charset="0"/>
              <a:buChar char="•"/>
            </a:pPr>
            <a:r>
              <a:rPr lang="en-US" dirty="0"/>
              <a:t>a “Confessional Commitment and Academic Freedom” document, </a:t>
            </a:r>
          </a:p>
          <a:p>
            <a:pPr marL="171450" indent="-171450">
              <a:buFont typeface="Arial" panose="020B0604020202020204" pitchFamily="34" charset="0"/>
              <a:buChar char="•"/>
            </a:pPr>
            <a:r>
              <a:rPr lang="en-US" dirty="0"/>
              <a:t>the “From Every Nation” document, </a:t>
            </a:r>
          </a:p>
          <a:p>
            <a:pPr marL="171450" indent="-171450">
              <a:buFont typeface="Arial" panose="020B0604020202020204" pitchFamily="34" charset="0"/>
              <a:buChar char="•"/>
            </a:pPr>
            <a:r>
              <a:rPr lang="en-US" dirty="0"/>
              <a:t>the “Safer Spaces” Policy, </a:t>
            </a:r>
          </a:p>
          <a:p>
            <a:pPr marL="171450" indent="-171450">
              <a:buFont typeface="Arial" panose="020B0604020202020204" pitchFamily="34" charset="0"/>
              <a:buChar char="•"/>
            </a:pPr>
            <a:r>
              <a:rPr lang="en-US" dirty="0"/>
              <a:t>the “Residence Hall Reference Guide”, and</a:t>
            </a:r>
          </a:p>
          <a:p>
            <a:pPr marL="171450" indent="-171450">
              <a:buFont typeface="Arial" panose="020B0604020202020204" pitchFamily="34" charset="0"/>
              <a:buChar char="•"/>
            </a:pPr>
            <a:r>
              <a:rPr lang="en-US" dirty="0"/>
              <a:t>Calvin’s Policy on Manner and Method of Dissent, also known as the “protest policy”.</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95E7E61-C73D-0149-BD16-F9C4CD0E96CC}" type="slidenum">
              <a:rPr lang="en-US" smtClean="0"/>
              <a:t>11</a:t>
            </a:fld>
            <a:endParaRPr lang="en-US"/>
          </a:p>
        </p:txBody>
      </p:sp>
    </p:spTree>
    <p:extLst>
      <p:ext uri="{BB962C8B-B14F-4D97-AF65-F5344CB8AC3E}">
        <p14:creationId xmlns:p14="http://schemas.microsoft.com/office/powerpoint/2010/main" val="1128691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take-aways from Calvin’s Freedom of Expression statement include the following:</a:t>
            </a:r>
          </a:p>
          <a:p>
            <a:pPr marL="171450" indent="-171450">
              <a:buFont typeface="Arial" panose="020B0604020202020204" pitchFamily="34" charset="0"/>
              <a:buChar char="•"/>
            </a:pPr>
            <a:r>
              <a:rPr lang="en-US" dirty="0"/>
              <a:t>Calvin University intentionally avoids partisan alignment.</a:t>
            </a:r>
          </a:p>
          <a:p>
            <a:pPr marL="171450" indent="-171450">
              <a:buFont typeface="Arial" panose="020B0604020202020204" pitchFamily="34" charset="0"/>
              <a:buChar char="•"/>
            </a:pPr>
            <a:r>
              <a:rPr lang="en-US" dirty="0"/>
              <a:t>Calvin reserves the right to limit freedom of speech or expression when the intention is to harm individuals or groups of people or when it creates a hostile, unsafe environment.</a:t>
            </a:r>
          </a:p>
          <a:p>
            <a:pPr marL="171450" indent="-171450">
              <a:buFont typeface="Arial" panose="020B0604020202020204" pitchFamily="34" charset="0"/>
              <a:buChar char="•"/>
            </a:pPr>
            <a:r>
              <a:rPr lang="en-US" dirty="0"/>
              <a:t>We should as a community and as individuals consider both the intent and the impact of what we do and say, of how we exercise our freedoms, including the freedom of expression.</a:t>
            </a:r>
          </a:p>
        </p:txBody>
      </p:sp>
      <p:sp>
        <p:nvSpPr>
          <p:cNvPr id="4" name="Slide Number Placeholder 3"/>
          <p:cNvSpPr>
            <a:spLocks noGrp="1"/>
          </p:cNvSpPr>
          <p:nvPr>
            <p:ph type="sldNum" sz="quarter" idx="5"/>
          </p:nvPr>
        </p:nvSpPr>
        <p:spPr/>
        <p:txBody>
          <a:bodyPr/>
          <a:lstStyle/>
          <a:p>
            <a:fld id="{695E7E61-C73D-0149-BD16-F9C4CD0E96CC}" type="slidenum">
              <a:rPr lang="en-US" smtClean="0"/>
              <a:t>12</a:t>
            </a:fld>
            <a:endParaRPr lang="en-US"/>
          </a:p>
        </p:txBody>
      </p:sp>
    </p:spTree>
    <p:extLst>
      <p:ext uri="{BB962C8B-B14F-4D97-AF65-F5344CB8AC3E}">
        <p14:creationId xmlns:p14="http://schemas.microsoft.com/office/powerpoint/2010/main" val="2703279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Freedom of Expression document, we also describe Brave Spaces – the type of spaces we want to create both inside and outside the classroom.</a:t>
            </a:r>
          </a:p>
          <a:p>
            <a:r>
              <a:rPr lang="en-US" dirty="0"/>
              <a:t>Brave Spaces are characterized by the following.</a:t>
            </a:r>
          </a:p>
          <a:p>
            <a:r>
              <a:rPr lang="en-US" dirty="0"/>
              <a:t>Brave Spaces encourage dialogue.</a:t>
            </a:r>
          </a:p>
          <a:p>
            <a:r>
              <a:rPr lang="en-US" dirty="0"/>
              <a:t>They enable open discussion sometimes opposing ideas with civility.</a:t>
            </a:r>
          </a:p>
          <a:p>
            <a:r>
              <a:rPr lang="en-US" dirty="0"/>
              <a:t>Brave Spaces include recognition of intentions and impacts.</a:t>
            </a:r>
          </a:p>
          <a:p>
            <a:r>
              <a:rPr lang="en-US" dirty="0"/>
              <a:t>They allow participants to step in and out while encouraging reflective engagement and not dis-engaging.</a:t>
            </a:r>
          </a:p>
          <a:p>
            <a:r>
              <a:rPr lang="en-US" dirty="0"/>
              <a:t>And Brave Spaces embody respect. In Brave Spaces we avoid attacking or harassment of others.</a:t>
            </a:r>
          </a:p>
          <a:p>
            <a:endParaRPr lang="en-US" dirty="0"/>
          </a:p>
        </p:txBody>
      </p:sp>
      <p:sp>
        <p:nvSpPr>
          <p:cNvPr id="4" name="Slide Number Placeholder 3"/>
          <p:cNvSpPr>
            <a:spLocks noGrp="1"/>
          </p:cNvSpPr>
          <p:nvPr>
            <p:ph type="sldNum" sz="quarter" idx="5"/>
          </p:nvPr>
        </p:nvSpPr>
        <p:spPr/>
        <p:txBody>
          <a:bodyPr/>
          <a:lstStyle/>
          <a:p>
            <a:fld id="{695E7E61-C73D-0149-BD16-F9C4CD0E96CC}" type="slidenum">
              <a:rPr lang="en-US" smtClean="0"/>
              <a:t>13</a:t>
            </a:fld>
            <a:endParaRPr lang="en-US"/>
          </a:p>
        </p:txBody>
      </p:sp>
    </p:spTree>
    <p:extLst>
      <p:ext uri="{BB962C8B-B14F-4D97-AF65-F5344CB8AC3E}">
        <p14:creationId xmlns:p14="http://schemas.microsoft.com/office/powerpoint/2010/main" val="1778531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learning spaces now and always</a:t>
            </a:r>
          </a:p>
          <a:p>
            <a:r>
              <a:rPr lang="en-US" dirty="0"/>
              <a:t>should be Brave Spaces where people feel safe and are enabled to focus on learning.</a:t>
            </a:r>
          </a:p>
        </p:txBody>
      </p:sp>
      <p:sp>
        <p:nvSpPr>
          <p:cNvPr id="4" name="Slide Number Placeholder 3"/>
          <p:cNvSpPr>
            <a:spLocks noGrp="1"/>
          </p:cNvSpPr>
          <p:nvPr>
            <p:ph type="sldNum" sz="quarter" idx="5"/>
          </p:nvPr>
        </p:nvSpPr>
        <p:spPr/>
        <p:txBody>
          <a:bodyPr/>
          <a:lstStyle/>
          <a:p>
            <a:fld id="{695E7E61-C73D-0149-BD16-F9C4CD0E96CC}" type="slidenum">
              <a:rPr lang="en-US" smtClean="0"/>
              <a:t>14</a:t>
            </a:fld>
            <a:endParaRPr lang="en-US"/>
          </a:p>
        </p:txBody>
      </p:sp>
    </p:spTree>
    <p:extLst>
      <p:ext uri="{BB962C8B-B14F-4D97-AF65-F5344CB8AC3E}">
        <p14:creationId xmlns:p14="http://schemas.microsoft.com/office/powerpoint/2010/main" val="363109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Good to know University Policies.</a:t>
            </a:r>
          </a:p>
          <a:p>
            <a:r>
              <a:rPr lang="en-US" dirty="0"/>
              <a:t>Students may hang political posters in their dorm rooms but not in their windows.</a:t>
            </a:r>
          </a:p>
          <a:p>
            <a:r>
              <a:rPr lang="en-US" dirty="0"/>
              <a:t>Students may wear clothing items with political slogans on them.</a:t>
            </a:r>
          </a:p>
          <a:p>
            <a:r>
              <a:rPr lang="en-US" dirty="0"/>
              <a:t>If a student feels harassed, unsafe, or discriminated against, they can consider if a report to </a:t>
            </a:r>
            <a:r>
              <a:rPr lang="en-US" dirty="0" err="1"/>
              <a:t>SaferSpaces</a:t>
            </a:r>
            <a:r>
              <a:rPr lang="en-US" dirty="0"/>
              <a:t> is appropriate.</a:t>
            </a:r>
          </a:p>
          <a:p>
            <a:r>
              <a:rPr lang="en-US" dirty="0"/>
              <a:t>Campus Leaders for addressing freedom of expressions issues include:</a:t>
            </a:r>
          </a:p>
          <a:p>
            <a:pPr marL="342900" indent="-342900">
              <a:buFont typeface="Arial" panose="020B0604020202020204" pitchFamily="34" charset="0"/>
              <a:buChar char="•"/>
            </a:pPr>
            <a:r>
              <a:rPr lang="en-US" dirty="0"/>
              <a:t>Provost</a:t>
            </a:r>
          </a:p>
          <a:p>
            <a:pPr marL="342900" indent="-342900">
              <a:buFont typeface="Arial" panose="020B0604020202020204" pitchFamily="34" charset="0"/>
              <a:buChar char="•"/>
            </a:pPr>
            <a:r>
              <a:rPr lang="en-US" dirty="0"/>
              <a:t>Vice President for Student Life</a:t>
            </a:r>
          </a:p>
          <a:p>
            <a:pPr marL="342900" indent="-342900">
              <a:buFont typeface="Arial" panose="020B0604020202020204" pitchFamily="34" charset="0"/>
              <a:buChar char="•"/>
            </a:pPr>
            <a:r>
              <a:rPr lang="en-US" dirty="0"/>
              <a:t>Director of Human Resources</a:t>
            </a:r>
          </a:p>
          <a:p>
            <a:endParaRPr lang="en-US" dirty="0"/>
          </a:p>
          <a:p>
            <a:endParaRPr lang="en-US" dirty="0"/>
          </a:p>
        </p:txBody>
      </p:sp>
      <p:sp>
        <p:nvSpPr>
          <p:cNvPr id="4" name="Slide Number Placeholder 3"/>
          <p:cNvSpPr>
            <a:spLocks noGrp="1"/>
          </p:cNvSpPr>
          <p:nvPr>
            <p:ph type="sldNum" sz="quarter" idx="5"/>
          </p:nvPr>
        </p:nvSpPr>
        <p:spPr/>
        <p:txBody>
          <a:bodyPr/>
          <a:lstStyle/>
          <a:p>
            <a:fld id="{695E7E61-C73D-0149-BD16-F9C4CD0E96CC}" type="slidenum">
              <a:rPr lang="en-US" smtClean="0"/>
              <a:t>15</a:t>
            </a:fld>
            <a:endParaRPr lang="en-US"/>
          </a:p>
        </p:txBody>
      </p:sp>
    </p:spTree>
    <p:extLst>
      <p:ext uri="{BB962C8B-B14F-4D97-AF65-F5344CB8AC3E}">
        <p14:creationId xmlns:p14="http://schemas.microsoft.com/office/powerpoint/2010/main" val="1197170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conclude this Small Steps segment with three concrete strategies.</a:t>
            </a:r>
          </a:p>
          <a:p>
            <a:r>
              <a:rPr lang="en-US" sz="2000" dirty="0">
                <a:solidFill>
                  <a:schemeClr val="accent2"/>
                </a:solidFill>
              </a:rPr>
              <a:t>Engage students in creating a classroom atmosphere that is brave, safe, and focused on learning.</a:t>
            </a:r>
          </a:p>
          <a:p>
            <a:pPr marL="342900" indent="-342900">
              <a:buFont typeface="Arial" panose="020B0604020202020204" pitchFamily="34" charset="0"/>
              <a:buChar char="•"/>
            </a:pPr>
            <a:r>
              <a:rPr lang="en-US" dirty="0"/>
              <a:t>Can you recruit students to limit the distractions of a polarized and tribalized political season to appropriate venues and spaces?</a:t>
            </a:r>
          </a:p>
          <a:p>
            <a:pPr marL="342900" indent="-342900">
              <a:buFont typeface="Arial" panose="020B0604020202020204" pitchFamily="34" charset="0"/>
              <a:buChar char="•"/>
            </a:pPr>
            <a:r>
              <a:rPr lang="en-US" dirty="0"/>
              <a:t>Can you establish community ground rules for creating brave spaces, that emphasize charitable listening to learn?</a:t>
            </a:r>
          </a:p>
          <a:p>
            <a:pPr marL="342900" indent="-342900">
              <a:buFont typeface="Arial" panose="020B0604020202020204" pitchFamily="34" charset="0"/>
              <a:buChar char="•"/>
            </a:pPr>
            <a:r>
              <a:rPr lang="en-US" dirty="0"/>
              <a:t>Can you help students understand the (distracting) impact of certain slogans or political banter. [Intent and Impact]</a:t>
            </a:r>
          </a:p>
          <a:p>
            <a:endParaRPr lang="en-US" dirty="0"/>
          </a:p>
        </p:txBody>
      </p:sp>
      <p:sp>
        <p:nvSpPr>
          <p:cNvPr id="4" name="Slide Number Placeholder 3"/>
          <p:cNvSpPr>
            <a:spLocks noGrp="1"/>
          </p:cNvSpPr>
          <p:nvPr>
            <p:ph type="sldNum" sz="quarter" idx="5"/>
          </p:nvPr>
        </p:nvSpPr>
        <p:spPr/>
        <p:txBody>
          <a:bodyPr/>
          <a:lstStyle/>
          <a:p>
            <a:fld id="{695E7E61-C73D-0149-BD16-F9C4CD0E96CC}" type="slidenum">
              <a:rPr lang="en-US" smtClean="0"/>
              <a:t>16</a:t>
            </a:fld>
            <a:endParaRPr lang="en-US"/>
          </a:p>
        </p:txBody>
      </p:sp>
    </p:spTree>
    <p:extLst>
      <p:ext uri="{BB962C8B-B14F-4D97-AF65-F5344CB8AC3E}">
        <p14:creationId xmlns:p14="http://schemas.microsoft.com/office/powerpoint/2010/main" val="151931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solidFill>
                  <a:schemeClr val="accent2"/>
                </a:solidFill>
              </a:rPr>
              <a:t>Acknowledge the elephant in the room</a:t>
            </a:r>
            <a:endParaRPr lang="en-US" sz="2000" dirty="0"/>
          </a:p>
          <a:p>
            <a:pPr marL="342900" indent="-342900">
              <a:buFont typeface="Arial" panose="020B0604020202020204" pitchFamily="34" charset="0"/>
              <a:buChar char="•"/>
            </a:pPr>
            <a:r>
              <a:rPr lang="en-US" dirty="0"/>
              <a:t>Whatever the results of the 2020 election or the next political debate or the newest hot-button issue, people will be on different sides. Recruit students in advance to commit to showing respect for others’ opinions and feelings. </a:t>
            </a:r>
          </a:p>
          <a:p>
            <a:pPr marL="342900" indent="-342900">
              <a:buFont typeface="Arial" panose="020B0604020202020204" pitchFamily="34" charset="0"/>
              <a:buChar char="•"/>
            </a:pPr>
            <a:r>
              <a:rPr lang="en-US" dirty="0"/>
              <a:t>Have students create a list of behaviors or community expectations that will enable your classroom to be an inclusive learning space for all learners. Do this in advance to enable the learning you are hoping for … on the day after the election.</a:t>
            </a:r>
          </a:p>
          <a:p>
            <a:pPr marL="342900" indent="-342900">
              <a:buFont typeface="Arial" panose="020B0604020202020204" pitchFamily="34" charset="0"/>
              <a:buChar char="•"/>
            </a:pPr>
            <a:r>
              <a:rPr lang="en-US" dirty="0"/>
              <a:t>Can you create ground rules and then a mechanism for persons to react to current events OR can you winsomely explain how and where this can be done with guidance toward constructive ends.</a:t>
            </a:r>
          </a:p>
          <a:p>
            <a:r>
              <a:rPr lang="en-US" dirty="0"/>
              <a:t>Especially in virtual spaces it is difficult to “read the room.” So, we need  to remind students to be aware and sensitive to the learning states of others and to channel their own emotions or potentially distracting comments or issues in constructive ways inside our virtual classes as well.</a:t>
            </a:r>
          </a:p>
        </p:txBody>
      </p:sp>
      <p:sp>
        <p:nvSpPr>
          <p:cNvPr id="4" name="Slide Number Placeholder 3"/>
          <p:cNvSpPr>
            <a:spLocks noGrp="1"/>
          </p:cNvSpPr>
          <p:nvPr>
            <p:ph type="sldNum" sz="quarter" idx="5"/>
          </p:nvPr>
        </p:nvSpPr>
        <p:spPr/>
        <p:txBody>
          <a:bodyPr/>
          <a:lstStyle/>
          <a:p>
            <a:fld id="{695E7E61-C73D-0149-BD16-F9C4CD0E96CC}" type="slidenum">
              <a:rPr lang="en-US" smtClean="0"/>
              <a:t>17</a:t>
            </a:fld>
            <a:endParaRPr lang="en-US"/>
          </a:p>
        </p:txBody>
      </p:sp>
    </p:spTree>
    <p:extLst>
      <p:ext uri="{BB962C8B-B14F-4D97-AF65-F5344CB8AC3E}">
        <p14:creationId xmlns:p14="http://schemas.microsoft.com/office/powerpoint/2010/main" val="2063891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chemeClr val="accent2"/>
                </a:solidFill>
              </a:rPr>
              <a:t>Build your capacity to navigate sticky situations and help your students do the same.</a:t>
            </a:r>
            <a:endParaRPr lang="en-US" sz="1600" dirty="0"/>
          </a:p>
          <a:p>
            <a:pPr marL="285750" indent="-285750">
              <a:buFont typeface="Arial" panose="020B0604020202020204" pitchFamily="34" charset="0"/>
              <a:buChar char="•"/>
            </a:pPr>
            <a:r>
              <a:rPr lang="en-US" sz="1200" dirty="0"/>
              <a:t>Participate in further learning opportunities.</a:t>
            </a:r>
          </a:p>
          <a:p>
            <a:pPr marL="285750" indent="-285750">
              <a:buFont typeface="Arial" panose="020B0604020202020204" pitchFamily="34" charset="0"/>
              <a:buChar char="•"/>
            </a:pPr>
            <a:r>
              <a:rPr lang="en-US" sz="1200" dirty="0"/>
              <a:t>Do you feel called to integrate discussion of politics or freedom of expression into your course? If so, can you increase your skill set to facilitate difficult conversations?</a:t>
            </a:r>
          </a:p>
          <a:p>
            <a:pPr marL="285750" indent="-285750">
              <a:buFont typeface="Arial" panose="020B0604020202020204" pitchFamily="34" charset="0"/>
              <a:buChar char="•"/>
            </a:pPr>
            <a:r>
              <a:rPr lang="en-US" sz="1200" dirty="0"/>
              <a:t>Be aware of appropriate venues to process current events, opportunities for learning, and support services and persons.</a:t>
            </a:r>
          </a:p>
          <a:p>
            <a:endParaRPr lang="en-US" dirty="0"/>
          </a:p>
        </p:txBody>
      </p:sp>
      <p:sp>
        <p:nvSpPr>
          <p:cNvPr id="4" name="Slide Number Placeholder 3"/>
          <p:cNvSpPr>
            <a:spLocks noGrp="1"/>
          </p:cNvSpPr>
          <p:nvPr>
            <p:ph type="sldNum" sz="quarter" idx="5"/>
          </p:nvPr>
        </p:nvSpPr>
        <p:spPr/>
        <p:txBody>
          <a:bodyPr/>
          <a:lstStyle/>
          <a:p>
            <a:fld id="{695E7E61-C73D-0149-BD16-F9C4CD0E96CC}" type="slidenum">
              <a:rPr lang="en-US" smtClean="0"/>
              <a:t>18</a:t>
            </a:fld>
            <a:endParaRPr lang="en-US"/>
          </a:p>
        </p:txBody>
      </p:sp>
    </p:spTree>
    <p:extLst>
      <p:ext uri="{BB962C8B-B14F-4D97-AF65-F5344CB8AC3E}">
        <p14:creationId xmlns:p14="http://schemas.microsoft.com/office/powerpoint/2010/main" val="3979247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short, in a time when polarization and tribalization characterize our country, we as educators want to remind, encourage, and enable our students to embody Love of Neighbor – even when  and perhaps especially when it’s hard to do.</a:t>
            </a:r>
          </a:p>
        </p:txBody>
      </p:sp>
      <p:sp>
        <p:nvSpPr>
          <p:cNvPr id="4" name="Slide Number Placeholder 3"/>
          <p:cNvSpPr>
            <a:spLocks noGrp="1"/>
          </p:cNvSpPr>
          <p:nvPr>
            <p:ph type="sldNum" sz="quarter" idx="5"/>
          </p:nvPr>
        </p:nvSpPr>
        <p:spPr/>
        <p:txBody>
          <a:bodyPr/>
          <a:lstStyle/>
          <a:p>
            <a:fld id="{695E7E61-C73D-0149-BD16-F9C4CD0E96CC}" type="slidenum">
              <a:rPr lang="en-US" smtClean="0"/>
              <a:t>19</a:t>
            </a:fld>
            <a:endParaRPr lang="en-US"/>
          </a:p>
        </p:txBody>
      </p:sp>
    </p:spTree>
    <p:extLst>
      <p:ext uri="{BB962C8B-B14F-4D97-AF65-F5344CB8AC3E}">
        <p14:creationId xmlns:p14="http://schemas.microsoft.com/office/powerpoint/2010/main" val="2032542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Diversity &amp; Inclusion Small Steps</a:t>
            </a:r>
          </a:p>
          <a:p>
            <a:r>
              <a:rPr lang="en-US" dirty="0"/>
              <a:t>offer short learning opportunities that provide information, tools, and strategies to help understand racism, value diversity, and create inclusive communities.</a:t>
            </a:r>
          </a:p>
        </p:txBody>
      </p:sp>
      <p:sp>
        <p:nvSpPr>
          <p:cNvPr id="4" name="Slide Number Placeholder 3"/>
          <p:cNvSpPr>
            <a:spLocks noGrp="1"/>
          </p:cNvSpPr>
          <p:nvPr>
            <p:ph type="sldNum" sz="quarter" idx="5"/>
          </p:nvPr>
        </p:nvSpPr>
        <p:spPr/>
        <p:txBody>
          <a:bodyPr/>
          <a:lstStyle/>
          <a:p>
            <a:fld id="{695E7E61-C73D-0149-BD16-F9C4CD0E96CC}" type="slidenum">
              <a:rPr lang="en-US" smtClean="0"/>
              <a:t>2</a:t>
            </a:fld>
            <a:endParaRPr lang="en-US"/>
          </a:p>
        </p:txBody>
      </p:sp>
    </p:spTree>
    <p:extLst>
      <p:ext uri="{BB962C8B-B14F-4D97-AF65-F5344CB8AC3E}">
        <p14:creationId xmlns:p14="http://schemas.microsoft.com/office/powerpoint/2010/main" val="1486759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5E7E61-C73D-0149-BD16-F9C4CD0E96CC}" type="slidenum">
              <a:rPr lang="en-US" smtClean="0"/>
              <a:t>20</a:t>
            </a:fld>
            <a:endParaRPr lang="en-US"/>
          </a:p>
        </p:txBody>
      </p:sp>
    </p:spTree>
    <p:extLst>
      <p:ext uri="{BB962C8B-B14F-4D97-AF65-F5344CB8AC3E}">
        <p14:creationId xmlns:p14="http://schemas.microsoft.com/office/powerpoint/2010/main" val="3309505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segment we are highlighting university policies related to freedom of expression and offering some concrete strategies for shaping our learning spaces in polarized times. The hope is to create some awareness and perhaps open spaces for constructive discussion about how to navigate through our divisive and polarized times as a community.</a:t>
            </a:r>
          </a:p>
        </p:txBody>
      </p:sp>
      <p:sp>
        <p:nvSpPr>
          <p:cNvPr id="4" name="Slide Number Placeholder 3"/>
          <p:cNvSpPr>
            <a:spLocks noGrp="1"/>
          </p:cNvSpPr>
          <p:nvPr>
            <p:ph type="sldNum" sz="quarter" idx="5"/>
          </p:nvPr>
        </p:nvSpPr>
        <p:spPr/>
        <p:txBody>
          <a:bodyPr/>
          <a:lstStyle/>
          <a:p>
            <a:fld id="{695E7E61-C73D-0149-BD16-F9C4CD0E96CC}" type="slidenum">
              <a:rPr lang="en-US" smtClean="0"/>
              <a:t>3</a:t>
            </a:fld>
            <a:endParaRPr lang="en-US"/>
          </a:p>
        </p:txBody>
      </p:sp>
    </p:spTree>
    <p:extLst>
      <p:ext uri="{BB962C8B-B14F-4D97-AF65-F5344CB8AC3E}">
        <p14:creationId xmlns:p14="http://schemas.microsoft.com/office/powerpoint/2010/main" val="270993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Freedom of Expression or Freedom of Speech seems built into the DNA of the United States. In Summer 2020, we experienced as a country many protests as a part of the national crisis of conscience related to #</a:t>
            </a:r>
            <a:r>
              <a:rPr lang="en-US" dirty="0" err="1"/>
              <a:t>blacklivesmatter</a:t>
            </a:r>
            <a:r>
              <a:rPr lang="en-US" dirty="0"/>
              <a:t> and racial injustices in our country. </a:t>
            </a:r>
          </a:p>
        </p:txBody>
      </p:sp>
      <p:sp>
        <p:nvSpPr>
          <p:cNvPr id="4" name="Slide Number Placeholder 3"/>
          <p:cNvSpPr>
            <a:spLocks noGrp="1"/>
          </p:cNvSpPr>
          <p:nvPr>
            <p:ph type="sldNum" sz="quarter" idx="5"/>
          </p:nvPr>
        </p:nvSpPr>
        <p:spPr/>
        <p:txBody>
          <a:bodyPr/>
          <a:lstStyle/>
          <a:p>
            <a:fld id="{695E7E61-C73D-0149-BD16-F9C4CD0E96CC}" type="slidenum">
              <a:rPr lang="en-US" smtClean="0"/>
              <a:t>4</a:t>
            </a:fld>
            <a:endParaRPr lang="en-US"/>
          </a:p>
        </p:txBody>
      </p:sp>
    </p:spTree>
    <p:extLst>
      <p:ext uri="{BB962C8B-B14F-4D97-AF65-F5344CB8AC3E}">
        <p14:creationId xmlns:p14="http://schemas.microsoft.com/office/powerpoint/2010/main" val="3088086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there are perhaps fewer Protests and rallies associated with the 2020 election season because of the COVID health crisis, it is easy to find examples of people exercising their freedom of expression – sometimes in ways that others find disrespectful, akin to harassment, or even dangerous.</a:t>
            </a:r>
          </a:p>
        </p:txBody>
      </p:sp>
      <p:sp>
        <p:nvSpPr>
          <p:cNvPr id="4" name="Slide Number Placeholder 3"/>
          <p:cNvSpPr>
            <a:spLocks noGrp="1"/>
          </p:cNvSpPr>
          <p:nvPr>
            <p:ph type="sldNum" sz="quarter" idx="5"/>
          </p:nvPr>
        </p:nvSpPr>
        <p:spPr/>
        <p:txBody>
          <a:bodyPr/>
          <a:lstStyle/>
          <a:p>
            <a:fld id="{695E7E61-C73D-0149-BD16-F9C4CD0E96CC}" type="slidenum">
              <a:rPr lang="en-US" smtClean="0"/>
              <a:t>5</a:t>
            </a:fld>
            <a:endParaRPr lang="en-US"/>
          </a:p>
        </p:txBody>
      </p:sp>
    </p:spTree>
    <p:extLst>
      <p:ext uri="{BB962C8B-B14F-4D97-AF65-F5344CB8AC3E}">
        <p14:creationId xmlns:p14="http://schemas.microsoft.com/office/powerpoint/2010/main" val="1117889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Indeed sometimes it feels like everything can be made racial and everything can be interpreted as political.</a:t>
            </a:r>
          </a:p>
        </p:txBody>
      </p:sp>
      <p:sp>
        <p:nvSpPr>
          <p:cNvPr id="4" name="Slide Number Placeholder 3"/>
          <p:cNvSpPr>
            <a:spLocks noGrp="1"/>
          </p:cNvSpPr>
          <p:nvPr>
            <p:ph type="sldNum" sz="quarter" idx="5"/>
          </p:nvPr>
        </p:nvSpPr>
        <p:spPr/>
        <p:txBody>
          <a:bodyPr/>
          <a:lstStyle/>
          <a:p>
            <a:fld id="{695E7E61-C73D-0149-BD16-F9C4CD0E96CC}" type="slidenum">
              <a:rPr lang="en-US" smtClean="0"/>
              <a:t>6</a:t>
            </a:fld>
            <a:endParaRPr lang="en-US"/>
          </a:p>
        </p:txBody>
      </p:sp>
    </p:spTree>
    <p:extLst>
      <p:ext uri="{BB962C8B-B14F-4D97-AF65-F5344CB8AC3E}">
        <p14:creationId xmlns:p14="http://schemas.microsoft.com/office/powerpoint/2010/main" val="1848027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recent years the political climate in the US has become polarized to a greater extent than in the past. Nowadays our political leanings tend to become part of our ideas of group membership, part of our identity in ways that connect emotions and cultures, faith and our sense of who belongs and who doesn’t. This polarization is morphing into tribalization which tends to </a:t>
            </a:r>
            <a:r>
              <a:rPr lang="en-US" dirty="0" err="1"/>
              <a:t>makdisable</a:t>
            </a:r>
            <a:r>
              <a:rPr lang="en-US" dirty="0"/>
              <a:t> us from engaging constructively across our lines of difference.</a:t>
            </a:r>
          </a:p>
        </p:txBody>
      </p:sp>
      <p:sp>
        <p:nvSpPr>
          <p:cNvPr id="4" name="Slide Number Placeholder 3"/>
          <p:cNvSpPr>
            <a:spLocks noGrp="1"/>
          </p:cNvSpPr>
          <p:nvPr>
            <p:ph type="sldNum" sz="quarter" idx="5"/>
          </p:nvPr>
        </p:nvSpPr>
        <p:spPr/>
        <p:txBody>
          <a:bodyPr/>
          <a:lstStyle/>
          <a:p>
            <a:fld id="{695E7E61-C73D-0149-BD16-F9C4CD0E96CC}" type="slidenum">
              <a:rPr lang="en-US" smtClean="0"/>
              <a:t>7</a:t>
            </a:fld>
            <a:endParaRPr lang="en-US"/>
          </a:p>
        </p:txBody>
      </p:sp>
    </p:spTree>
    <p:extLst>
      <p:ext uri="{BB962C8B-B14F-4D97-AF65-F5344CB8AC3E}">
        <p14:creationId xmlns:p14="http://schemas.microsoft.com/office/powerpoint/2010/main" val="542909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Political Scientist Kevin den </a:t>
            </a:r>
            <a:r>
              <a:rPr lang="en-US" dirty="0" err="1"/>
              <a:t>Dulk</a:t>
            </a:r>
            <a:r>
              <a:rPr lang="en-US" dirty="0"/>
              <a:t> offers a great 8-minute introduction to Political Division and the Challenge of Civil Society, </a:t>
            </a:r>
          </a:p>
          <a:p>
            <a:r>
              <a:rPr lang="en-US" dirty="0"/>
              <a:t>in the video linked here. He discusses affective polarization and explains how this plagues our current climate and  actually fosters intolerance. </a:t>
            </a:r>
          </a:p>
        </p:txBody>
      </p:sp>
      <p:sp>
        <p:nvSpPr>
          <p:cNvPr id="4" name="Slide Number Placeholder 3"/>
          <p:cNvSpPr>
            <a:spLocks noGrp="1"/>
          </p:cNvSpPr>
          <p:nvPr>
            <p:ph type="sldNum" sz="quarter" idx="5"/>
          </p:nvPr>
        </p:nvSpPr>
        <p:spPr/>
        <p:txBody>
          <a:bodyPr/>
          <a:lstStyle/>
          <a:p>
            <a:fld id="{695E7E61-C73D-0149-BD16-F9C4CD0E96CC}" type="slidenum">
              <a:rPr lang="en-US" smtClean="0"/>
              <a:t>8</a:t>
            </a:fld>
            <a:endParaRPr lang="en-US"/>
          </a:p>
        </p:txBody>
      </p:sp>
    </p:spTree>
    <p:extLst>
      <p:ext uri="{BB962C8B-B14F-4D97-AF65-F5344CB8AC3E}">
        <p14:creationId xmlns:p14="http://schemas.microsoft.com/office/powerpoint/2010/main" val="317004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Especially though not exclusively during an election season, the polarization and tribalization in our society shape our learning spaces. The emotions and identity-related-ness of our politics can make it challenging to engage respectfully, to feel safe, to focus on the course content. And what’s happening in current events, including at the polling stations can affect our students at a deep emotional level and thus shape our learning spaces.</a:t>
            </a:r>
          </a:p>
          <a:p>
            <a:endParaRPr lang="en-US" dirty="0"/>
          </a:p>
          <a:p>
            <a:endParaRPr lang="en-US" dirty="0"/>
          </a:p>
        </p:txBody>
      </p:sp>
      <p:sp>
        <p:nvSpPr>
          <p:cNvPr id="4" name="Slide Number Placeholder 3"/>
          <p:cNvSpPr>
            <a:spLocks noGrp="1"/>
          </p:cNvSpPr>
          <p:nvPr>
            <p:ph type="sldNum" sz="quarter" idx="5"/>
          </p:nvPr>
        </p:nvSpPr>
        <p:spPr/>
        <p:txBody>
          <a:bodyPr/>
          <a:lstStyle/>
          <a:p>
            <a:fld id="{695E7E61-C73D-0149-BD16-F9C4CD0E96CC}" type="slidenum">
              <a:rPr lang="en-US" smtClean="0"/>
              <a:t>9</a:t>
            </a:fld>
            <a:endParaRPr lang="en-US"/>
          </a:p>
        </p:txBody>
      </p:sp>
    </p:spTree>
    <p:extLst>
      <p:ext uri="{BB962C8B-B14F-4D97-AF65-F5344CB8AC3E}">
        <p14:creationId xmlns:p14="http://schemas.microsoft.com/office/powerpoint/2010/main" val="2476325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69555-EE48-4B19-812B-4E1068DBF976}"/>
              </a:ext>
            </a:extLst>
          </p:cNvPr>
          <p:cNvSpPr/>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57">
            <a:extLst>
              <a:ext uri="{FF2B5EF4-FFF2-40B4-BE49-F238E27FC236}">
                <a16:creationId xmlns:a16="http://schemas.microsoft.com/office/drawing/2014/main" id="{57AEB73D-F521-4B19-820F-12DB6BCC8406}"/>
              </a:ext>
            </a:extLst>
          </p:cNvPr>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 name="Title 1"/>
          <p:cNvSpPr>
            <a:spLocks noGrp="1"/>
          </p:cNvSpPr>
          <p:nvPr>
            <p:ph type="ctrTitle"/>
          </p:nvPr>
        </p:nvSpPr>
        <p:spPr>
          <a:xfrm>
            <a:off x="855388" y="863068"/>
            <a:ext cx="6007691" cy="4985916"/>
          </a:xfrm>
        </p:spPr>
        <p:txBody>
          <a:bodyPr anchor="ctr">
            <a:noAutofit/>
          </a:bodyPr>
          <a:lstStyle>
            <a:lvl1pPr algn="l">
              <a:lnSpc>
                <a:spcPct val="125000"/>
              </a:lnSpc>
              <a:defRPr sz="6000" b="0" cap="all" spc="150" baseline="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197352" y="863068"/>
            <a:ext cx="3351729" cy="5120069"/>
          </a:xfrm>
        </p:spPr>
        <p:txBody>
          <a:bodyPr anchor="ctr">
            <a:normAutofit/>
          </a:bodyPr>
          <a:lstStyle>
            <a:lvl1pPr marL="0" indent="0" algn="l">
              <a:lnSpc>
                <a:spcPct val="150000"/>
              </a:lnSpc>
              <a:buNone/>
              <a:defRPr sz="2400" b="0" cap="none"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6B72EEBA-3A5D-41CE-8465-A45A0F65674E}"/>
              </a:ext>
            </a:extLst>
          </p:cNvPr>
          <p:cNvSpPr/>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12">
            <a:extLst>
              <a:ext uri="{FF2B5EF4-FFF2-40B4-BE49-F238E27FC236}">
                <a16:creationId xmlns:a16="http://schemas.microsoft.com/office/drawing/2014/main" id="{79F4CF2F-CDFA-4A37-837C-819D5238EAB4}"/>
              </a:ext>
            </a:extLst>
          </p:cNvPr>
          <p:cNvSpPr>
            <a:spLocks noGrp="1"/>
          </p:cNvSpPr>
          <p:nvPr>
            <p:ph type="dt" sz="half" idx="10"/>
          </p:nvPr>
        </p:nvSpPr>
        <p:spPr>
          <a:xfrm>
            <a:off x="8197353" y="6309360"/>
            <a:ext cx="2151134" cy="457200"/>
          </a:xfrm>
        </p:spPr>
        <p:txBody>
          <a:bodyPr/>
          <a:lstStyle/>
          <a:p>
            <a:pPr algn="l"/>
            <a:fld id="{0DCFB061-4267-4D9F-8017-6F550D3068DF}" type="datetime1">
              <a:rPr lang="en-US" smtClean="0"/>
              <a:t>9/9/20</a:t>
            </a:fld>
            <a:endParaRPr lang="en-US" dirty="0"/>
          </a:p>
        </p:txBody>
      </p:sp>
      <p:sp>
        <p:nvSpPr>
          <p:cNvPr id="15" name="Footer Placeholder 14">
            <a:extLst>
              <a:ext uri="{FF2B5EF4-FFF2-40B4-BE49-F238E27FC236}">
                <a16:creationId xmlns:a16="http://schemas.microsoft.com/office/drawing/2014/main" id="{CFECE62A-61A4-407D-8F0B-D459CD977C75}"/>
              </a:ext>
            </a:extLst>
          </p:cNvPr>
          <p:cNvSpPr>
            <a:spLocks noGrp="1"/>
          </p:cNvSpPr>
          <p:nvPr>
            <p:ph type="ftr" sz="quarter" idx="11"/>
          </p:nvPr>
        </p:nvSpPr>
        <p:spPr>
          <a:xfrm>
            <a:off x="855388" y="6309360"/>
            <a:ext cx="6007691" cy="457200"/>
          </a:xfrm>
        </p:spPr>
        <p:txBody>
          <a:bodyPr/>
          <a:lstStyle>
            <a:lvl1pPr algn="r">
              <a:defRPr/>
            </a:lvl1pPr>
          </a:lstStyle>
          <a:p>
            <a:pPr algn="l"/>
            <a:endParaRPr lang="en-US" dirty="0"/>
          </a:p>
        </p:txBody>
      </p:sp>
      <p:sp>
        <p:nvSpPr>
          <p:cNvPr id="27" name="Slide Number Placeholder 26">
            <a:extLst>
              <a:ext uri="{FF2B5EF4-FFF2-40B4-BE49-F238E27FC236}">
                <a16:creationId xmlns:a16="http://schemas.microsoft.com/office/drawing/2014/main" id="{99FE60A9-FE2A-451F-9244-60FCE7FE9AD7}"/>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135021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1BC61-5547-4A60-8DA1-6699760D9972}" type="datetime1">
              <a:rPr lang="en-US" smtClean="0"/>
              <a:t>9/9/20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1994301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24B9D1C6-60D0-4CD1-8F31-F912522EB041}" type="datetime1">
              <a:rPr lang="en-US" smtClean="0"/>
              <a:t>9/9/20</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2437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A4ED5C-5A53-433E-8A55-46F54CE81DA5}" type="datetime1">
              <a:rPr lang="en-US" smtClean="0"/>
              <a:t>9/9/20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1683201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FD12B6-57DE-4B63-A723-500B050FB7DD}"/>
              </a:ext>
            </a:extLst>
          </p:cNvPr>
          <p:cNvSpPr/>
          <p:nvPr/>
        </p:nvSpPr>
        <p:spPr>
          <a:xfrm>
            <a:off x="0" y="4215384"/>
            <a:ext cx="12192000" cy="264261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5316" y="1406284"/>
            <a:ext cx="10593694" cy="2597841"/>
          </a:xfrm>
        </p:spPr>
        <p:txBody>
          <a:bodyPr anchor="b">
            <a:normAutofit/>
          </a:bodyPr>
          <a:lstStyle>
            <a:lvl1pPr algn="ctr">
              <a:lnSpc>
                <a:spcPct val="125000"/>
              </a:lnSpc>
              <a:defRPr sz="4400" baseline="0">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818312" y="4527856"/>
            <a:ext cx="6559018" cy="1570245"/>
          </a:xfrm>
        </p:spPr>
        <p:txBody>
          <a:bodyPr anchor="t">
            <a:normAutofit/>
          </a:bodyPr>
          <a:lstStyle>
            <a:lvl1pPr marL="0" indent="0" algn="ctr">
              <a:lnSpc>
                <a:spcPct val="130000"/>
              </a:lnSpc>
              <a:spcBef>
                <a:spcPts val="0"/>
              </a:spcBef>
              <a:buNone/>
              <a:defRPr sz="2400" b="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5F1E2E75-4758-4930-8024-39287C962987}"/>
              </a:ext>
            </a:extLst>
          </p:cNvPr>
          <p:cNvSpPr>
            <a:spLocks noGrp="1"/>
          </p:cNvSpPr>
          <p:nvPr>
            <p:ph type="dt" sz="half" idx="10"/>
          </p:nvPr>
        </p:nvSpPr>
        <p:spPr/>
        <p:txBody>
          <a:bodyPr/>
          <a:lstStyle/>
          <a:p>
            <a:fld id="{29CABC0C-B6DF-45E9-B954-11C99AA62C3E}" type="datetime1">
              <a:rPr lang="en-US" smtClean="0"/>
              <a:t>9/9/20</a:t>
            </a:fld>
            <a:endParaRPr lang="en-US" dirty="0"/>
          </a:p>
        </p:txBody>
      </p:sp>
      <p:sp>
        <p:nvSpPr>
          <p:cNvPr id="8" name="Footer Placeholder 7">
            <a:extLst>
              <a:ext uri="{FF2B5EF4-FFF2-40B4-BE49-F238E27FC236}">
                <a16:creationId xmlns:a16="http://schemas.microsoft.com/office/drawing/2014/main" id="{488B9949-402C-42C2-9A94-16590FC0C59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39D83F6-DAF4-4876-AA41-F246EC970F7D}"/>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11" name="Rectangle 10">
            <a:extLst>
              <a:ext uri="{FF2B5EF4-FFF2-40B4-BE49-F238E27FC236}">
                <a16:creationId xmlns:a16="http://schemas.microsoft.com/office/drawing/2014/main" id="{91613A19-DDA2-44F6-9ED4-F87771C684B8}"/>
              </a:ext>
            </a:extLst>
          </p:cNvPr>
          <p:cNvSpPr/>
          <p:nvPr/>
        </p:nvSpPr>
        <p:spPr>
          <a:xfrm>
            <a:off x="0" y="4215384"/>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3621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5376670" y="705114"/>
            <a:ext cx="6172412" cy="2403846"/>
          </a:xfrm>
        </p:spPr>
        <p:txBody>
          <a:bodyPr anchor="b"/>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376670" y="3749040"/>
            <a:ext cx="6172411" cy="2346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AB71B9-2624-4F21-93EE-35A78B1A0DAD}" type="datetime1">
              <a:rPr lang="en-US" smtClean="0"/>
              <a:t>9/9/20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dirty="0"/>
              <a:t>‹#›</a:t>
            </a:fld>
            <a:endParaRPr lang="en-US" dirty="0"/>
          </a:p>
        </p:txBody>
      </p:sp>
      <p:sp>
        <p:nvSpPr>
          <p:cNvPr id="10" name="Rectangle 9">
            <a:extLst>
              <a:ext uri="{FF2B5EF4-FFF2-40B4-BE49-F238E27FC236}">
                <a16:creationId xmlns:a16="http://schemas.microsoft.com/office/drawing/2014/main" id="{5CE6B9B5-A5D1-4099-B52B-78F39AB0AFCB}"/>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142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76667" y="658999"/>
            <a:ext cx="6166422" cy="457200"/>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76668" y="1116199"/>
            <a:ext cx="6166422" cy="2062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376668" y="3623098"/>
            <a:ext cx="6166421" cy="457200"/>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5376670" y="4102370"/>
            <a:ext cx="6166419" cy="206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D37C2A-BE2E-4840-A907-3254E2916C96}" type="datetime1">
              <a:rPr lang="en-US" smtClean="0"/>
              <a:t>9/9/20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dirty="0"/>
              <a:t>‹#›</a:t>
            </a:fld>
            <a:endParaRPr lang="en-US" dirty="0"/>
          </a:p>
        </p:txBody>
      </p:sp>
      <p:sp>
        <p:nvSpPr>
          <p:cNvPr id="10" name="Title 9">
            <a:extLst>
              <a:ext uri="{FF2B5EF4-FFF2-40B4-BE49-F238E27FC236}">
                <a16:creationId xmlns:a16="http://schemas.microsoft.com/office/drawing/2014/main" id="{D26B370B-8381-431F-9492-0EA1205113EE}"/>
              </a:ext>
            </a:extLst>
          </p:cNvPr>
          <p:cNvSpPr>
            <a:spLocks noGrp="1"/>
          </p:cNvSpPr>
          <p:nvPr>
            <p:ph type="title"/>
          </p:nvPr>
        </p:nvSpPr>
        <p:spPr/>
        <p:txBody>
          <a:bodyPr/>
          <a:lstStyle/>
          <a:p>
            <a:r>
              <a:rPr lang="en-US"/>
              <a:t>Click to edit Master title style</a:t>
            </a:r>
          </a:p>
        </p:txBody>
      </p:sp>
      <p:sp>
        <p:nvSpPr>
          <p:cNvPr id="12" name="Rectangle 11">
            <a:extLst>
              <a:ext uri="{FF2B5EF4-FFF2-40B4-BE49-F238E27FC236}">
                <a16:creationId xmlns:a16="http://schemas.microsoft.com/office/drawing/2014/main" id="{DCA89085-2231-4A9C-B23C-B199A9DD26C5}"/>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819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5CD215-1C45-48A0-8534-39FFE8A7C95A}" type="datetime1">
              <a:rPr lang="en-US" smtClean="0"/>
              <a:t>9/9/20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3256579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7CF41D3-C6B9-4E99-9321-87C4E2168F46}"/>
              </a:ext>
            </a:extLst>
          </p:cNvPr>
          <p:cNvSpPr>
            <a:spLocks noGrp="1"/>
          </p:cNvSpPr>
          <p:nvPr>
            <p:ph type="dt" sz="half" idx="10"/>
          </p:nvPr>
        </p:nvSpPr>
        <p:spPr/>
        <p:txBody>
          <a:bodyPr/>
          <a:lstStyle/>
          <a:p>
            <a:fld id="{D3363A0F-DEF3-4134-98D0-2E1276938A8B}" type="datetime1">
              <a:rPr lang="en-US" smtClean="0"/>
              <a:t>9/9/20</a:t>
            </a:fld>
            <a:endParaRPr lang="en-US" dirty="0"/>
          </a:p>
        </p:txBody>
      </p:sp>
      <p:sp>
        <p:nvSpPr>
          <p:cNvPr id="6" name="Footer Placeholder 5">
            <a:extLst>
              <a:ext uri="{FF2B5EF4-FFF2-40B4-BE49-F238E27FC236}">
                <a16:creationId xmlns:a16="http://schemas.microsoft.com/office/drawing/2014/main" id="{8B5BC6EB-07B1-46AF-AC33-E998BC6AA43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3E3A0C1-6562-4819-9E88-4C1378FD5DE4}"/>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772385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CA29BA-0143-49FF-8608-DB1623D99537}"/>
              </a:ext>
            </a:extLst>
          </p:cNvPr>
          <p:cNvSpPr/>
          <p:nvPr/>
        </p:nvSpPr>
        <p:spPr>
          <a:xfrm>
            <a:off x="0" y="0"/>
            <a:ext cx="8248592"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53015" y="640079"/>
            <a:ext cx="2796066" cy="2551751"/>
          </a:xfrm>
        </p:spPr>
        <p:txBody>
          <a:bodyPr anchor="b">
            <a:normAutofit/>
          </a:bodyPr>
          <a:lstStyle>
            <a:lvl1pPr algn="l">
              <a:lnSpc>
                <a:spcPct val="135000"/>
              </a:lnSpc>
              <a:defRPr sz="3200"/>
            </a:lvl1pPr>
          </a:lstStyle>
          <a:p>
            <a:r>
              <a:rPr lang="en-US"/>
              <a:t>Click to edit Master title style</a:t>
            </a:r>
            <a:endParaRPr lang="en-US" dirty="0"/>
          </a:p>
        </p:txBody>
      </p:sp>
      <p:sp>
        <p:nvSpPr>
          <p:cNvPr id="3" name="Content Placeholder 2"/>
          <p:cNvSpPr>
            <a:spLocks noGrp="1"/>
          </p:cNvSpPr>
          <p:nvPr>
            <p:ph idx="1"/>
          </p:nvPr>
        </p:nvSpPr>
        <p:spPr>
          <a:xfrm>
            <a:off x="638818" y="640078"/>
            <a:ext cx="6969693" cy="5455921"/>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8753015" y="3223803"/>
            <a:ext cx="2796066" cy="2872197"/>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3010CF18-370D-4E80-AE4C-396FFDFCAE5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a:extLst>
              <a:ext uri="{FF2B5EF4-FFF2-40B4-BE49-F238E27FC236}">
                <a16:creationId xmlns:a16="http://schemas.microsoft.com/office/drawing/2014/main" id="{C5EBFE9C-5A22-4462-9C51-E00C03F55C3D}"/>
              </a:ext>
            </a:extLst>
          </p:cNvPr>
          <p:cNvSpPr>
            <a:spLocks noGrp="1"/>
          </p:cNvSpPr>
          <p:nvPr>
            <p:ph type="dt" sz="half" idx="10"/>
          </p:nvPr>
        </p:nvSpPr>
        <p:spPr>
          <a:xfrm>
            <a:off x="8753015" y="6309360"/>
            <a:ext cx="1734207" cy="457200"/>
          </a:xfrm>
        </p:spPr>
        <p:txBody>
          <a:bodyPr/>
          <a:lstStyle>
            <a:lvl1pPr algn="l">
              <a:defRPr/>
            </a:lvl1pPr>
          </a:lstStyle>
          <a:p>
            <a:fld id="{61A2E4C8-2960-4ADD-862C-4D9643CB15AC}" type="datetime1">
              <a:rPr lang="en-US" smtClean="0"/>
              <a:t>9/9/20</a:t>
            </a:fld>
            <a:endParaRPr lang="en-US" dirty="0"/>
          </a:p>
        </p:txBody>
      </p:sp>
      <p:sp>
        <p:nvSpPr>
          <p:cNvPr id="11" name="Footer Placeholder 10">
            <a:extLst>
              <a:ext uri="{FF2B5EF4-FFF2-40B4-BE49-F238E27FC236}">
                <a16:creationId xmlns:a16="http://schemas.microsoft.com/office/drawing/2014/main" id="{2EBBFF2E-AA66-4B76-9139-CB000B5A45D5}"/>
              </a:ext>
            </a:extLst>
          </p:cNvPr>
          <p:cNvSpPr>
            <a:spLocks noGrp="1"/>
          </p:cNvSpPr>
          <p:nvPr>
            <p:ph type="ftr" sz="quarter" idx="11"/>
          </p:nvPr>
        </p:nvSpPr>
        <p:spPr>
          <a:xfrm>
            <a:off x="638818" y="6309360"/>
            <a:ext cx="6993867" cy="457200"/>
          </a:xfrm>
        </p:spPr>
        <p:txBody>
          <a:bodyPr/>
          <a:lstStyle/>
          <a:p>
            <a:endParaRPr lang="en-US" dirty="0"/>
          </a:p>
        </p:txBody>
      </p:sp>
      <p:sp>
        <p:nvSpPr>
          <p:cNvPr id="12" name="Slide Number Placeholder 11">
            <a:extLst>
              <a:ext uri="{FF2B5EF4-FFF2-40B4-BE49-F238E27FC236}">
                <a16:creationId xmlns:a16="http://schemas.microsoft.com/office/drawing/2014/main" id="{A44F64C4-BF20-4F6B-B650-57C71C828A68}"/>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950566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4996" y="640079"/>
            <a:ext cx="2714085" cy="2695903"/>
          </a:xfrm>
        </p:spPr>
        <p:txBody>
          <a:bodyPr anchor="b">
            <a:noAutofit/>
          </a:bodyPr>
          <a:lstStyle>
            <a:lvl1pPr algn="l">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248592"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8834996" y="3429000"/>
            <a:ext cx="2714085" cy="2508026"/>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90949BC8-9ABF-49F6-851C-5DB0B86CA70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04E1EE21-E3FA-4D43-B224-C664959637B0}"/>
              </a:ext>
            </a:extLst>
          </p:cNvPr>
          <p:cNvSpPr>
            <a:spLocks noGrp="1"/>
          </p:cNvSpPr>
          <p:nvPr>
            <p:ph type="dt" sz="half" idx="10"/>
          </p:nvPr>
        </p:nvSpPr>
        <p:spPr>
          <a:xfrm>
            <a:off x="8834997" y="6309360"/>
            <a:ext cx="1645920" cy="457200"/>
          </a:xfrm>
        </p:spPr>
        <p:txBody>
          <a:bodyPr/>
          <a:lstStyle/>
          <a:p>
            <a:fld id="{48BDEA15-09CD-4275-A8E0-385C965F48B0}" type="datetime1">
              <a:rPr lang="en-US" smtClean="0"/>
              <a:t>9/9/20</a:t>
            </a:fld>
            <a:endParaRPr lang="en-US" dirty="0"/>
          </a:p>
        </p:txBody>
      </p:sp>
      <p:sp>
        <p:nvSpPr>
          <p:cNvPr id="7" name="Slide Number Placeholder 6">
            <a:extLst>
              <a:ext uri="{FF2B5EF4-FFF2-40B4-BE49-F238E27FC236}">
                <a16:creationId xmlns:a16="http://schemas.microsoft.com/office/drawing/2014/main" id="{A32D7F83-8993-4ED4-9F02-663CC085052F}"/>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6" name="Footer Placeholder 5">
            <a:extLst>
              <a:ext uri="{FF2B5EF4-FFF2-40B4-BE49-F238E27FC236}">
                <a16:creationId xmlns:a16="http://schemas.microsoft.com/office/drawing/2014/main" id="{8E3678B7-E511-4CE1-BEE5-89E959B9BFD6}"/>
              </a:ext>
            </a:extLst>
          </p:cNvPr>
          <p:cNvSpPr>
            <a:spLocks noGrp="1"/>
          </p:cNvSpPr>
          <p:nvPr>
            <p:ph type="ftr" sz="quarter" idx="11"/>
          </p:nvPr>
        </p:nvSpPr>
        <p:spPr>
          <a:xfrm>
            <a:off x="640080" y="6309360"/>
            <a:ext cx="4946592" cy="457200"/>
          </a:xfrm>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dirty="0"/>
          </a:p>
        </p:txBody>
      </p:sp>
    </p:spTree>
    <p:extLst>
      <p:ext uri="{BB962C8B-B14F-4D97-AF65-F5344CB8AC3E}">
        <p14:creationId xmlns:p14="http://schemas.microsoft.com/office/powerpoint/2010/main" val="291116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6F82F-1B47-46ED-8EAE-53EF71E59E9A}"/>
              </a:ext>
            </a:extLst>
          </p:cNvPr>
          <p:cNvSpPr/>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42918" y="705113"/>
            <a:ext cx="3411973" cy="5197498"/>
          </a:xfrm>
          <a:prstGeom prst="rect">
            <a:avLst/>
          </a:prstGeom>
        </p:spPr>
        <p:txBody>
          <a:bodyPr vert="horz" lIns="109728" tIns="109728" rIns="109728" bIns="9144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76671" y="705113"/>
            <a:ext cx="6172412" cy="5197497"/>
          </a:xfrm>
          <a:prstGeom prst="rect">
            <a:avLst/>
          </a:prstGeom>
        </p:spPr>
        <p:txBody>
          <a:bodyPr vert="horz" lIns="109728" tIns="109728" rIns="109728" bIns="9144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2917" y="6309360"/>
            <a:ext cx="3411973"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fld id="{4AF8082C-0922-4249-A612-B415F5231620}" type="datetime1">
              <a:rPr lang="en-US" smtClean="0"/>
              <a:t>9/9/20</a:t>
            </a:fld>
            <a:endParaRPr lang="en-US" dirty="0"/>
          </a:p>
        </p:txBody>
      </p:sp>
      <p:sp>
        <p:nvSpPr>
          <p:cNvPr id="5" name="Footer Placeholder 4"/>
          <p:cNvSpPr>
            <a:spLocks noGrp="1"/>
          </p:cNvSpPr>
          <p:nvPr>
            <p:ph type="ftr" sz="quarter" idx="3"/>
          </p:nvPr>
        </p:nvSpPr>
        <p:spPr>
          <a:xfrm>
            <a:off x="5376670" y="6309360"/>
            <a:ext cx="4946592"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569202" y="6309360"/>
            <a:ext cx="979879" cy="457200"/>
          </a:xfrm>
          <a:prstGeom prst="rect">
            <a:avLst/>
          </a:prstGeom>
        </p:spPr>
        <p:txBody>
          <a:bodyPr vert="horz" lIns="109728" tIns="109728" rIns="109728" bIns="91440" rtlCol="0" anchor="b"/>
          <a:lstStyle>
            <a:lvl1pPr algn="r">
              <a:defRPr sz="1600" b="1" spc="150"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
        <p:nvSpPr>
          <p:cNvPr id="21" name="Rectangle 20">
            <a:extLst>
              <a:ext uri="{FF2B5EF4-FFF2-40B4-BE49-F238E27FC236}">
                <a16:creationId xmlns:a16="http://schemas.microsoft.com/office/drawing/2014/main" id="{EF1BAF6F-6275-4646-9C59-331B29B9550F}"/>
              </a:ext>
            </a:extLst>
          </p:cNvPr>
          <p:cNvSpPr/>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785359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72" r:id="rId6"/>
    <p:sldLayoutId id="2147483667" r:id="rId7"/>
    <p:sldLayoutId id="2147483668" r:id="rId8"/>
    <p:sldLayoutId id="2147483669" r:id="rId9"/>
    <p:sldLayoutId id="2147483671" r:id="rId10"/>
    <p:sldLayoutId id="2147483670" r:id="rId11"/>
  </p:sldLayoutIdLst>
  <p:hf sldNum="0" hdr="0" ftr="0" dt="0"/>
  <p:txStyles>
    <p:title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hyperlink" Target="https://calvin.edu/directory/policies/freedom-of-expression-at-calvin-university"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13.xml"/><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15.xml"/><Relationship Id="rId4"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16.xml"/><Relationship Id="rId4"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18.xml"/><Relationship Id="rId4"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7.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www.youtube.com/watch?v=ZzpE3GXoguE" TargetMode="External"/><Relationship Id="rId5" Type="http://schemas.openxmlformats.org/officeDocument/2006/relationships/image" Target="../media/image9.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youtube.com/watch?v=ZzpE3GXoguE" TargetMode="External"/><Relationship Id="rId5" Type="http://schemas.openxmlformats.org/officeDocument/2006/relationships/image" Target="../media/image9.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A22F210-7186-4074-94C5-FAD2C2EB1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4014ECA-EF10-4084-9DC9-042ACF882DA3}"/>
              </a:ext>
            </a:extLst>
          </p:cNvPr>
          <p:cNvPicPr>
            <a:picLocks noChangeAspect="1"/>
          </p:cNvPicPr>
          <p:nvPr/>
        </p:nvPicPr>
        <p:blipFill rotWithShape="1">
          <a:blip r:embed="rId5"/>
          <a:srcRect t="12232" b="6541"/>
          <a:stretch/>
        </p:blipFill>
        <p:spPr>
          <a:xfrm>
            <a:off x="-2" y="9096"/>
            <a:ext cx="12191980" cy="6858002"/>
          </a:xfrm>
          <a:prstGeom prst="rect">
            <a:avLst/>
          </a:prstGeom>
        </p:spPr>
      </p:pic>
      <p:sp>
        <p:nvSpPr>
          <p:cNvPr id="11" name="Rectangle 10">
            <a:extLst>
              <a:ext uri="{FF2B5EF4-FFF2-40B4-BE49-F238E27FC236}">
                <a16:creationId xmlns:a16="http://schemas.microsoft.com/office/drawing/2014/main" id="{7ED93057-B056-4D1D-B0DA-F1619DAAF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9607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015D59-3ACE-5640-913C-C2669468402A}"/>
              </a:ext>
            </a:extLst>
          </p:cNvPr>
          <p:cNvSpPr>
            <a:spLocks noGrp="1"/>
          </p:cNvSpPr>
          <p:nvPr>
            <p:ph type="ctrTitle"/>
          </p:nvPr>
        </p:nvSpPr>
        <p:spPr>
          <a:xfrm>
            <a:off x="5759395" y="1064632"/>
            <a:ext cx="4797502" cy="1646763"/>
          </a:xfrm>
        </p:spPr>
        <p:txBody>
          <a:bodyPr anchor="b">
            <a:normAutofit fontScale="90000"/>
          </a:bodyPr>
          <a:lstStyle/>
          <a:p>
            <a:pPr>
              <a:lnSpc>
                <a:spcPct val="115000"/>
              </a:lnSpc>
            </a:pPr>
            <a:br>
              <a:rPr lang="en-US" sz="2500" dirty="0">
                <a:solidFill>
                  <a:schemeClr val="bg1"/>
                </a:solidFill>
              </a:rPr>
            </a:br>
            <a:r>
              <a:rPr lang="en-US" sz="2500" dirty="0">
                <a:solidFill>
                  <a:schemeClr val="bg1"/>
                </a:solidFill>
              </a:rPr>
              <a:t>Freedom of Expression and </a:t>
            </a:r>
            <a:br>
              <a:rPr lang="en-US" sz="2500" dirty="0">
                <a:solidFill>
                  <a:schemeClr val="bg1"/>
                </a:solidFill>
              </a:rPr>
            </a:br>
            <a:r>
              <a:rPr lang="en-US" sz="2500" dirty="0">
                <a:solidFill>
                  <a:schemeClr val="bg1"/>
                </a:solidFill>
              </a:rPr>
              <a:t>Loving Your Neighbor</a:t>
            </a:r>
          </a:p>
        </p:txBody>
      </p:sp>
      <p:sp>
        <p:nvSpPr>
          <p:cNvPr id="3" name="Subtitle 2">
            <a:extLst>
              <a:ext uri="{FF2B5EF4-FFF2-40B4-BE49-F238E27FC236}">
                <a16:creationId xmlns:a16="http://schemas.microsoft.com/office/drawing/2014/main" id="{8DE58D39-4A98-8D4F-A57C-A07A90BA6A46}"/>
              </a:ext>
            </a:extLst>
          </p:cNvPr>
          <p:cNvSpPr>
            <a:spLocks noGrp="1"/>
          </p:cNvSpPr>
          <p:nvPr>
            <p:ph type="subTitle" idx="1"/>
          </p:nvPr>
        </p:nvSpPr>
        <p:spPr>
          <a:xfrm>
            <a:off x="5759394" y="2639833"/>
            <a:ext cx="4797502" cy="652651"/>
          </a:xfrm>
        </p:spPr>
        <p:txBody>
          <a:bodyPr anchor="t">
            <a:normAutofit fontScale="55000" lnSpcReduction="20000"/>
          </a:bodyPr>
          <a:lstStyle/>
          <a:p>
            <a:r>
              <a:rPr lang="en-US" sz="2000" dirty="0">
                <a:solidFill>
                  <a:schemeClr val="bg1"/>
                </a:solidFill>
              </a:rPr>
              <a:t>Diversity &amp; Inclusion Small Steps. Calvin University</a:t>
            </a:r>
          </a:p>
        </p:txBody>
      </p:sp>
      <p:sp>
        <p:nvSpPr>
          <p:cNvPr id="13" name="Rectangle 12">
            <a:extLst>
              <a:ext uri="{FF2B5EF4-FFF2-40B4-BE49-F238E27FC236}">
                <a16:creationId xmlns:a16="http://schemas.microsoft.com/office/drawing/2014/main" id="{F5B41592-BC5E-4AE2-8CA7-91C73FD8F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21226"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74A3D-9991-4D4A-91DF-0D0DE47DB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724230" y="3396995"/>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8C9C1986-61F5-7A4D-971F-CD602DAE60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76686205"/>
      </p:ext>
    </p:extLst>
  </p:cSld>
  <p:clrMapOvr>
    <a:masterClrMapping/>
  </p:clrMapOvr>
  <mc:AlternateContent xmlns:mc="http://schemas.openxmlformats.org/markup-compatibility/2006">
    <mc:Choice xmlns:p14="http://schemas.microsoft.com/office/powerpoint/2010/main" Requires="p14">
      <p:transition spd="slow" p14:dur="2000" advTm="15243"/>
    </mc:Choice>
    <mc:Fallback>
      <p:transition spd="slow" advTm="15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79" name="Rectangle 78">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1" name="Rectangle 80">
            <a:extLst>
              <a:ext uri="{FF2B5EF4-FFF2-40B4-BE49-F238E27FC236}">
                <a16:creationId xmlns:a16="http://schemas.microsoft.com/office/drawing/2014/main" id="{CA22F210-7186-4074-94C5-FAD2C2EB1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F2EAB6D7-610A-49F1-925C-910CC492FB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6764" y="0"/>
            <a:ext cx="1118523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7ED93057-B056-4D1D-B0DA-F1619DAAF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F043DE1-1AD6-DB4B-996B-AD425DBBDB93}"/>
              </a:ext>
            </a:extLst>
          </p:cNvPr>
          <p:cNvSpPr>
            <a:spLocks noGrp="1"/>
          </p:cNvSpPr>
          <p:nvPr>
            <p:ph type="title"/>
          </p:nvPr>
        </p:nvSpPr>
        <p:spPr>
          <a:xfrm>
            <a:off x="1635103" y="1064632"/>
            <a:ext cx="4797502" cy="1646763"/>
          </a:xfrm>
        </p:spPr>
        <p:txBody>
          <a:bodyPr vert="horz" lIns="109728" tIns="109728" rIns="109728" bIns="91440" rtlCol="0" anchor="b">
            <a:normAutofit/>
          </a:bodyPr>
          <a:lstStyle/>
          <a:p>
            <a:pPr>
              <a:lnSpc>
                <a:spcPct val="125000"/>
              </a:lnSpc>
            </a:pPr>
            <a:r>
              <a:rPr lang="en-US" b="0" cap="all">
                <a:solidFill>
                  <a:schemeClr val="bg1"/>
                </a:solidFill>
              </a:rPr>
              <a:t>Freedom of Expression</a:t>
            </a:r>
          </a:p>
        </p:txBody>
      </p:sp>
      <p:sp>
        <p:nvSpPr>
          <p:cNvPr id="87" name="Rectangle 86">
            <a:extLst>
              <a:ext uri="{FF2B5EF4-FFF2-40B4-BE49-F238E27FC236}">
                <a16:creationId xmlns:a16="http://schemas.microsoft.com/office/drawing/2014/main" id="{F5B41592-BC5E-4AE2-8CA7-91C73FD8F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CB574A3D-9991-4D4A-91DF-0D0DE47DB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4" name="Picture 6" descr="Exchange Of Ideas, Debate, Discussion, Entertainment">
            <a:extLst>
              <a:ext uri="{FF2B5EF4-FFF2-40B4-BE49-F238E27FC236}">
                <a16:creationId xmlns:a16="http://schemas.microsoft.com/office/drawing/2014/main" id="{B32B19B5-1D35-0A42-8572-C6AE529829E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202814" y="522434"/>
            <a:ext cx="3369795" cy="238413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alvin University gifted $11M to remain leader in providing Reformed  Christian education - mlive.com">
            <a:extLst>
              <a:ext uri="{FF2B5EF4-FFF2-40B4-BE49-F238E27FC236}">
                <a16:creationId xmlns:a16="http://schemas.microsoft.com/office/drawing/2014/main" id="{B12D93CE-319A-6F4B-8C96-6EAB26D69517}"/>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tretch>
            <a:fillRect/>
          </a:stretch>
        </p:blipFill>
        <p:spPr bwMode="auto">
          <a:xfrm>
            <a:off x="2359012" y="3889019"/>
            <a:ext cx="3713007" cy="2470838"/>
          </a:xfrm>
          <a:prstGeom prst="rect">
            <a:avLst/>
          </a:prstGeom>
          <a:noFill/>
          <a:extLst>
            <a:ext uri="{909E8E84-426E-40DD-AFC4-6F175D3DCCD1}">
              <a14:hiddenFill xmlns:a14="http://schemas.microsoft.com/office/drawing/2010/main">
                <a:solidFill>
                  <a:srgbClr val="FFFFFF"/>
                </a:solidFill>
              </a14:hiddenFill>
            </a:ext>
          </a:extLst>
        </p:spPr>
      </p:pic>
      <p:sp>
        <p:nvSpPr>
          <p:cNvPr id="91" name="Rectangle 90">
            <a:extLst>
              <a:ext uri="{FF2B5EF4-FFF2-40B4-BE49-F238E27FC236}">
                <a16:creationId xmlns:a16="http://schemas.microsoft.com/office/drawing/2014/main" id="{9B986E1E-DEE3-4E67-92C7-D1AE1EE79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5200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A0A2A356-639E-4340-ACBF-9DF27BFE0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3424" y="3396996"/>
            <a:ext cx="4608576"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Classroom, Education, School, Hand">
            <a:extLst>
              <a:ext uri="{FF2B5EF4-FFF2-40B4-BE49-F238E27FC236}">
                <a16:creationId xmlns:a16="http://schemas.microsoft.com/office/drawing/2014/main" id="{E503602A-18E2-2846-9E63-48D685D7DF20}"/>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136124" y="3903259"/>
            <a:ext cx="3524870" cy="2512486"/>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783BDCF1-5A34-564C-94FE-F3DE5FC820F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89134516"/>
      </p:ext>
    </p:extLst>
  </p:cSld>
  <p:clrMapOvr>
    <a:masterClrMapping/>
  </p:clrMapOvr>
  <mc:AlternateContent xmlns:mc="http://schemas.openxmlformats.org/markup-compatibility/2006">
    <mc:Choice xmlns:p14="http://schemas.microsoft.com/office/powerpoint/2010/main" Requires="p14">
      <p:transition spd="slow" p14:dur="2000" advTm="37385"/>
    </mc:Choice>
    <mc:Fallback>
      <p:transition spd="slow" advTm="37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8" y="1767385"/>
            <a:ext cx="12188950" cy="436728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F043DE1-1AD6-DB4B-996B-AD425DBBDB93}"/>
              </a:ext>
            </a:extLst>
          </p:cNvPr>
          <p:cNvSpPr>
            <a:spLocks noGrp="1"/>
          </p:cNvSpPr>
          <p:nvPr>
            <p:ph type="title"/>
          </p:nvPr>
        </p:nvSpPr>
        <p:spPr>
          <a:xfrm>
            <a:off x="642918" y="2138901"/>
            <a:ext cx="3411973" cy="3635693"/>
          </a:xfrm>
        </p:spPr>
        <p:txBody>
          <a:bodyPr>
            <a:normAutofit/>
          </a:bodyPr>
          <a:lstStyle/>
          <a:p>
            <a:r>
              <a:rPr lang="en-US"/>
              <a:t>Freedom of Expression</a:t>
            </a:r>
          </a:p>
        </p:txBody>
      </p:sp>
      <p:sp>
        <p:nvSpPr>
          <p:cNvPr id="27" name="Rectangle 26">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753806"/>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28D8DB94-F920-AD4F-A5C2-A1C6B80F7C77}"/>
              </a:ext>
            </a:extLst>
          </p:cNvPr>
          <p:cNvSpPr>
            <a:spLocks noGrp="1"/>
          </p:cNvSpPr>
          <p:nvPr>
            <p:ph idx="1"/>
          </p:nvPr>
        </p:nvSpPr>
        <p:spPr>
          <a:xfrm>
            <a:off x="4794637" y="2138901"/>
            <a:ext cx="6754446" cy="3635693"/>
          </a:xfrm>
        </p:spPr>
        <p:txBody>
          <a:bodyPr>
            <a:normAutofit/>
          </a:bodyPr>
          <a:lstStyle/>
          <a:p>
            <a:r>
              <a:rPr lang="en-US" dirty="0">
                <a:solidFill>
                  <a:schemeClr val="tx1"/>
                </a:solidFill>
                <a:hlinkClick r:id="rId5">
                  <a:extLst>
                    <a:ext uri="{A12FA001-AC4F-418D-AE19-62706E023703}">
                      <ahyp:hlinkClr xmlns:ahyp="http://schemas.microsoft.com/office/drawing/2018/hyperlinkcolor" val="tx"/>
                    </a:ext>
                  </a:extLst>
                </a:hlinkClick>
              </a:rPr>
              <a:t>University Statement and FAQ</a:t>
            </a:r>
          </a:p>
          <a:p>
            <a:r>
              <a:rPr lang="en-US" dirty="0">
                <a:solidFill>
                  <a:srgbClr val="C3574C"/>
                </a:solidFill>
                <a:hlinkClick r:id="rId5">
                  <a:extLst>
                    <a:ext uri="{A12FA001-AC4F-418D-AE19-62706E023703}">
                      <ahyp:hlinkClr xmlns:ahyp="http://schemas.microsoft.com/office/drawing/2018/hyperlinkcolor" val="tx"/>
                    </a:ext>
                  </a:extLst>
                </a:hlinkClick>
              </a:rPr>
              <a:t>https://calvin.edu/directory/policies/freedom-of-expression-at-calvin-university</a:t>
            </a:r>
            <a:endParaRPr lang="en-US" dirty="0"/>
          </a:p>
        </p:txBody>
      </p:sp>
      <p:pic>
        <p:nvPicPr>
          <p:cNvPr id="2" name="Audio 1">
            <a:hlinkClick r:id="" action="ppaction://media"/>
            <a:extLst>
              <a:ext uri="{FF2B5EF4-FFF2-40B4-BE49-F238E27FC236}">
                <a16:creationId xmlns:a16="http://schemas.microsoft.com/office/drawing/2014/main" id="{8C139FAF-A2DE-2A4C-9D22-645A4573C4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9035533"/>
      </p:ext>
    </p:extLst>
  </p:cSld>
  <p:clrMapOvr>
    <a:masterClrMapping/>
  </p:clrMapOvr>
  <mc:AlternateContent xmlns:mc="http://schemas.openxmlformats.org/markup-compatibility/2006">
    <mc:Choice xmlns:p14="http://schemas.microsoft.com/office/powerpoint/2010/main" Requires="p14">
      <p:transition spd="slow" p14:dur="2000" advTm="35382"/>
    </mc:Choice>
    <mc:Fallback>
      <p:transition spd="slow" advTm="35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F043DE1-1AD6-DB4B-996B-AD425DBBDB93}"/>
              </a:ext>
            </a:extLst>
          </p:cNvPr>
          <p:cNvSpPr>
            <a:spLocks noGrp="1"/>
          </p:cNvSpPr>
          <p:nvPr>
            <p:ph type="title"/>
          </p:nvPr>
        </p:nvSpPr>
        <p:spPr>
          <a:xfrm>
            <a:off x="1535371" y="1044054"/>
            <a:ext cx="10013709" cy="1030360"/>
          </a:xfrm>
        </p:spPr>
        <p:txBody>
          <a:bodyPr>
            <a:normAutofit/>
          </a:bodyPr>
          <a:lstStyle/>
          <a:p>
            <a:r>
              <a:rPr lang="en-US" dirty="0">
                <a:solidFill>
                  <a:schemeClr val="bg1"/>
                </a:solidFill>
              </a:rPr>
              <a:t>Freedom of Expression</a:t>
            </a:r>
          </a:p>
        </p:txBody>
      </p:sp>
      <p:sp>
        <p:nvSpPr>
          <p:cNvPr id="16" name="Rectangle 15">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28D8DB94-F920-AD4F-A5C2-A1C6B80F7C77}"/>
              </a:ext>
            </a:extLst>
          </p:cNvPr>
          <p:cNvSpPr>
            <a:spLocks noGrp="1"/>
          </p:cNvSpPr>
          <p:nvPr>
            <p:ph idx="1"/>
          </p:nvPr>
        </p:nvSpPr>
        <p:spPr>
          <a:xfrm>
            <a:off x="1535371" y="2702257"/>
            <a:ext cx="9935571" cy="3426158"/>
          </a:xfrm>
        </p:spPr>
        <p:txBody>
          <a:bodyPr anchor="t">
            <a:normAutofit/>
          </a:bodyPr>
          <a:lstStyle/>
          <a:p>
            <a:pPr marL="285750" indent="-285750">
              <a:buFont typeface="Arial" panose="020B0604020202020204" pitchFamily="34" charset="0"/>
              <a:buChar char="•"/>
            </a:pPr>
            <a:r>
              <a:rPr lang="en-US" dirty="0"/>
              <a:t>Calvin University intentionally avoids partisan alignment.</a:t>
            </a:r>
          </a:p>
          <a:p>
            <a:pPr marL="285750" indent="-285750">
              <a:buFont typeface="Arial" panose="020B0604020202020204" pitchFamily="34" charset="0"/>
              <a:buChar char="•"/>
            </a:pPr>
            <a:r>
              <a:rPr lang="en-US" dirty="0"/>
              <a:t>Calvin reserves the right to limit freedom of speech or expression when the intention is to harm individuals or groups of people or when it creates a hostile, unsafe environment.</a:t>
            </a:r>
          </a:p>
          <a:p>
            <a:pPr marL="285750" indent="-285750">
              <a:buFont typeface="Arial" panose="020B0604020202020204" pitchFamily="34" charset="0"/>
              <a:buChar char="•"/>
            </a:pPr>
            <a:r>
              <a:rPr lang="en-US" dirty="0"/>
              <a:t>We should as a community and as individuals consider both the intent and the impact of what we do and say, of how we exercise our freedoms, including the freedom of expression.</a:t>
            </a:r>
          </a:p>
        </p:txBody>
      </p:sp>
      <p:pic>
        <p:nvPicPr>
          <p:cNvPr id="2" name="Audio 1">
            <a:hlinkClick r:id="" action="ppaction://media"/>
            <a:extLst>
              <a:ext uri="{FF2B5EF4-FFF2-40B4-BE49-F238E27FC236}">
                <a16:creationId xmlns:a16="http://schemas.microsoft.com/office/drawing/2014/main" id="{039D4F47-6FCC-6743-A926-6D93846906B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976708447"/>
      </p:ext>
    </p:extLst>
  </p:cSld>
  <p:clrMapOvr>
    <a:masterClrMapping/>
  </p:clrMapOvr>
  <mc:AlternateContent xmlns:mc="http://schemas.openxmlformats.org/markup-compatibility/2006">
    <mc:Choice xmlns:p14="http://schemas.microsoft.com/office/powerpoint/2010/main" Requires="p14">
      <p:transition spd="slow" p14:dur="2000" advTm="40188"/>
    </mc:Choice>
    <mc:Fallback>
      <p:transition spd="slow" advTm="40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835F464-7A59-4221-AA5E-B60EF8D3C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13FDFB15-8A3B-F944-B47E-3049A4F9D103}"/>
              </a:ext>
            </a:extLst>
          </p:cNvPr>
          <p:cNvSpPr>
            <a:spLocks noGrp="1"/>
          </p:cNvSpPr>
          <p:nvPr>
            <p:ph type="title"/>
          </p:nvPr>
        </p:nvSpPr>
        <p:spPr>
          <a:xfrm>
            <a:off x="642918" y="705113"/>
            <a:ext cx="3411973" cy="5197498"/>
          </a:xfrm>
        </p:spPr>
        <p:txBody>
          <a:bodyPr>
            <a:normAutofit/>
          </a:bodyPr>
          <a:lstStyle/>
          <a:p>
            <a:r>
              <a:rPr lang="en-US" dirty="0"/>
              <a:t>Brave Spaces</a:t>
            </a:r>
          </a:p>
        </p:txBody>
      </p:sp>
      <p:sp>
        <p:nvSpPr>
          <p:cNvPr id="19" name="Rectangle 18">
            <a:extLst>
              <a:ext uri="{FF2B5EF4-FFF2-40B4-BE49-F238E27FC236}">
                <a16:creationId xmlns:a16="http://schemas.microsoft.com/office/drawing/2014/main" id="{2C57B5ED-61CB-4AF5-A47A-A41A996F8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61644" y="0"/>
            <a:ext cx="7530351"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14C9CDB-7738-4B6C-BCE1-D9516C1E0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Content Placeholder 10">
            <a:extLst>
              <a:ext uri="{FF2B5EF4-FFF2-40B4-BE49-F238E27FC236}">
                <a16:creationId xmlns:a16="http://schemas.microsoft.com/office/drawing/2014/main" id="{5A20037D-B686-420E-8B35-9EC29D1A547E}"/>
              </a:ext>
            </a:extLst>
          </p:cNvPr>
          <p:cNvGraphicFramePr>
            <a:graphicFrameLocks noGrp="1"/>
          </p:cNvGraphicFramePr>
          <p:nvPr>
            <p:ph idx="1"/>
            <p:extLst>
              <p:ext uri="{D42A27DB-BD31-4B8C-83A1-F6EECF244321}">
                <p14:modId xmlns:p14="http://schemas.microsoft.com/office/powerpoint/2010/main" val="3921011919"/>
              </p:ext>
            </p:extLst>
          </p:nvPr>
        </p:nvGraphicFramePr>
        <p:xfrm>
          <a:off x="5376863" y="704850"/>
          <a:ext cx="6172200" cy="51974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Audio 11">
            <a:hlinkClick r:id="" action="ppaction://media"/>
            <a:extLst>
              <a:ext uri="{FF2B5EF4-FFF2-40B4-BE49-F238E27FC236}">
                <a16:creationId xmlns:a16="http://schemas.microsoft.com/office/drawing/2014/main" id="{CA26056D-E805-674A-9510-D70ACC2333B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17052507"/>
      </p:ext>
    </p:extLst>
  </p:cSld>
  <p:clrMapOvr>
    <a:masterClrMapping/>
  </p:clrMapOvr>
  <mc:AlternateContent xmlns:mc="http://schemas.openxmlformats.org/markup-compatibility/2006">
    <mc:Choice xmlns:p14="http://schemas.microsoft.com/office/powerpoint/2010/main" Requires="p14">
      <p:transition spd="slow" p14:dur="2000" advTm="42673"/>
    </mc:Choice>
    <mc:Fallback>
      <p:transition spd="slow" advTm="42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16" name="Rectangle 15">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EA164D6B-6878-4B9F-A2D0-985D39B17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62F176A-9349-4CD7-8042-59C0200C8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0904" y="0"/>
            <a:ext cx="4641096"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E9A171F-91A7-42F8-B25C-E38B244E7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64738AB-B6BE-4867-889A-52CE4AC8D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095508"/>
            <a:ext cx="7582419"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9DF7A9-F19A-EB4F-B772-24E3571702CE}"/>
              </a:ext>
            </a:extLst>
          </p:cNvPr>
          <p:cNvSpPr>
            <a:spLocks noGrp="1"/>
          </p:cNvSpPr>
          <p:nvPr>
            <p:ph type="title"/>
          </p:nvPr>
        </p:nvSpPr>
        <p:spPr>
          <a:xfrm>
            <a:off x="1139589" y="1709530"/>
            <a:ext cx="5837464" cy="3311479"/>
          </a:xfrm>
        </p:spPr>
        <p:txBody>
          <a:bodyPr vert="horz" lIns="109728" tIns="109728" rIns="109728" bIns="91440" rtlCol="0" anchor="b">
            <a:normAutofit/>
          </a:bodyPr>
          <a:lstStyle/>
          <a:p>
            <a:pPr algn="l"/>
            <a:r>
              <a:rPr lang="en-US" sz="6000" b="0" cap="all">
                <a:solidFill>
                  <a:schemeClr val="tx2"/>
                </a:solidFill>
              </a:rPr>
              <a:t>Learning spaces</a:t>
            </a:r>
          </a:p>
        </p:txBody>
      </p:sp>
      <p:sp>
        <p:nvSpPr>
          <p:cNvPr id="5" name="Text Placeholder 4">
            <a:extLst>
              <a:ext uri="{FF2B5EF4-FFF2-40B4-BE49-F238E27FC236}">
                <a16:creationId xmlns:a16="http://schemas.microsoft.com/office/drawing/2014/main" id="{E81D26E3-499E-DC4F-A1CA-23A2CF179E99}"/>
              </a:ext>
            </a:extLst>
          </p:cNvPr>
          <p:cNvSpPr>
            <a:spLocks noGrp="1"/>
          </p:cNvSpPr>
          <p:nvPr>
            <p:ph type="body" idx="1"/>
          </p:nvPr>
        </p:nvSpPr>
        <p:spPr>
          <a:xfrm>
            <a:off x="1143000" y="5021008"/>
            <a:ext cx="5834053" cy="958441"/>
          </a:xfrm>
        </p:spPr>
        <p:txBody>
          <a:bodyPr vert="horz" lIns="109728" tIns="109728" rIns="109728" bIns="91440" rtlCol="0" anchor="t">
            <a:normAutofit fontScale="92500"/>
          </a:bodyPr>
          <a:lstStyle/>
          <a:p>
            <a:pPr algn="l">
              <a:lnSpc>
                <a:spcPct val="150000"/>
              </a:lnSpc>
              <a:spcBef>
                <a:spcPts val="930"/>
              </a:spcBef>
            </a:pPr>
            <a:r>
              <a:rPr lang="en-US" dirty="0">
                <a:solidFill>
                  <a:schemeClr val="tx2"/>
                </a:solidFill>
              </a:rPr>
              <a:t>brave - safe – focused on learning</a:t>
            </a:r>
          </a:p>
        </p:txBody>
      </p:sp>
      <p:pic>
        <p:nvPicPr>
          <p:cNvPr id="9" name="Graphic 8" descr="Books">
            <a:extLst>
              <a:ext uri="{FF2B5EF4-FFF2-40B4-BE49-F238E27FC236}">
                <a16:creationId xmlns:a16="http://schemas.microsoft.com/office/drawing/2014/main" id="{E5735546-6BB1-4631-A9B4-4C730D8391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57478" y="1784510"/>
            <a:ext cx="3638888" cy="3638888"/>
          </a:xfrm>
          <a:prstGeom prst="rect">
            <a:avLst/>
          </a:prstGeom>
        </p:spPr>
      </p:pic>
      <p:sp>
        <p:nvSpPr>
          <p:cNvPr id="26" name="Rectangle 25">
            <a:extLst>
              <a:ext uri="{FF2B5EF4-FFF2-40B4-BE49-F238E27FC236}">
                <a16:creationId xmlns:a16="http://schemas.microsoft.com/office/drawing/2014/main" id="{57851D67-7085-40E2-B146-F91433A28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405"/>
            <a:ext cx="7534656"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85AAE23-FCB6-4663-907C-0110B0FDC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5468" y="6167615"/>
            <a:ext cx="46034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C969C2C-E7E3-4052-87D4-61E733EC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C60369F-A41B-4D6E-8990-30E2715C5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1459"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BB98349C-ADD8-7240-8852-219FD234E62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05763821"/>
      </p:ext>
    </p:extLst>
  </p:cSld>
  <p:clrMapOvr>
    <a:masterClrMapping/>
  </p:clrMapOvr>
  <mc:AlternateContent xmlns:mc="http://schemas.openxmlformats.org/markup-compatibility/2006">
    <mc:Choice xmlns:p14="http://schemas.microsoft.com/office/powerpoint/2010/main" Requires="p14">
      <p:transition spd="slow" p14:dur="2000" advTm="10504"/>
    </mc:Choice>
    <mc:Fallback>
      <p:transition spd="slow" advTm="10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827940-66AE-FD49-A9A3-A68ADBF65125}"/>
              </a:ext>
            </a:extLst>
          </p:cNvPr>
          <p:cNvSpPr>
            <a:spLocks noGrp="1"/>
          </p:cNvSpPr>
          <p:nvPr>
            <p:ph type="title"/>
          </p:nvPr>
        </p:nvSpPr>
        <p:spPr/>
        <p:txBody>
          <a:bodyPr/>
          <a:lstStyle/>
          <a:p>
            <a:r>
              <a:rPr lang="en-US" dirty="0"/>
              <a:t>Good to know</a:t>
            </a:r>
          </a:p>
        </p:txBody>
      </p:sp>
      <p:sp>
        <p:nvSpPr>
          <p:cNvPr id="4" name="Content Placeholder 3">
            <a:extLst>
              <a:ext uri="{FF2B5EF4-FFF2-40B4-BE49-F238E27FC236}">
                <a16:creationId xmlns:a16="http://schemas.microsoft.com/office/drawing/2014/main" id="{5100B434-C979-2548-A6D0-E4BA5681B40E}"/>
              </a:ext>
            </a:extLst>
          </p:cNvPr>
          <p:cNvSpPr>
            <a:spLocks noGrp="1"/>
          </p:cNvSpPr>
          <p:nvPr>
            <p:ph idx="1"/>
          </p:nvPr>
        </p:nvSpPr>
        <p:spPr/>
        <p:txBody>
          <a:bodyPr>
            <a:normAutofit fontScale="85000" lnSpcReduction="20000"/>
          </a:bodyPr>
          <a:lstStyle/>
          <a:p>
            <a:r>
              <a:rPr lang="en-US" sz="3800" dirty="0">
                <a:solidFill>
                  <a:schemeClr val="accent2"/>
                </a:solidFill>
              </a:rPr>
              <a:t>University Policies</a:t>
            </a:r>
          </a:p>
          <a:p>
            <a:r>
              <a:rPr lang="en-US" dirty="0"/>
              <a:t>Students may hang political posters in their dorm rooms but not in their windows.</a:t>
            </a:r>
          </a:p>
          <a:p>
            <a:r>
              <a:rPr lang="en-US" dirty="0"/>
              <a:t>Students may wear clothing items with political slogans on them.</a:t>
            </a:r>
          </a:p>
          <a:p>
            <a:r>
              <a:rPr lang="en-US" dirty="0"/>
              <a:t>If a student feels harassed, unsafe, or discriminated against, they can consider if a report to </a:t>
            </a:r>
            <a:r>
              <a:rPr lang="en-US" dirty="0" err="1"/>
              <a:t>SaferSpaces</a:t>
            </a:r>
            <a:r>
              <a:rPr lang="en-US" dirty="0"/>
              <a:t> is appropriate.</a:t>
            </a:r>
          </a:p>
          <a:p>
            <a:r>
              <a:rPr lang="en-US" dirty="0"/>
              <a:t>Campus Leaders for addressing freedom of expressions issues include:</a:t>
            </a:r>
          </a:p>
          <a:p>
            <a:pPr marL="342900" indent="-342900">
              <a:buFont typeface="Arial" panose="020B0604020202020204" pitchFamily="34" charset="0"/>
              <a:buChar char="•"/>
            </a:pPr>
            <a:r>
              <a:rPr lang="en-US" dirty="0"/>
              <a:t>Provost</a:t>
            </a:r>
          </a:p>
          <a:p>
            <a:pPr marL="342900" indent="-342900">
              <a:buFont typeface="Arial" panose="020B0604020202020204" pitchFamily="34" charset="0"/>
              <a:buChar char="•"/>
            </a:pPr>
            <a:r>
              <a:rPr lang="en-US" dirty="0"/>
              <a:t>Vice President for Student Life</a:t>
            </a:r>
          </a:p>
          <a:p>
            <a:pPr marL="342900" indent="-342900">
              <a:buFont typeface="Arial" panose="020B0604020202020204" pitchFamily="34" charset="0"/>
              <a:buChar char="•"/>
            </a:pPr>
            <a:r>
              <a:rPr lang="en-US" dirty="0"/>
              <a:t>Director of Human Resources</a:t>
            </a:r>
          </a:p>
          <a:p>
            <a:endParaRPr lang="en-US" dirty="0"/>
          </a:p>
        </p:txBody>
      </p:sp>
      <p:sp>
        <p:nvSpPr>
          <p:cNvPr id="5" name="Text Placeholder 4">
            <a:extLst>
              <a:ext uri="{FF2B5EF4-FFF2-40B4-BE49-F238E27FC236}">
                <a16:creationId xmlns:a16="http://schemas.microsoft.com/office/drawing/2014/main" id="{9C067988-C6F4-254D-88F2-6F2D19A25951}"/>
              </a:ext>
            </a:extLst>
          </p:cNvPr>
          <p:cNvSpPr>
            <a:spLocks noGrp="1"/>
          </p:cNvSpPr>
          <p:nvPr>
            <p:ph type="body" sz="half" idx="2"/>
          </p:nvPr>
        </p:nvSpPr>
        <p:spPr/>
        <p:txBody>
          <a:bodyPr/>
          <a:lstStyle/>
          <a:p>
            <a:endParaRPr lang="en-US" dirty="0"/>
          </a:p>
        </p:txBody>
      </p:sp>
      <p:pic>
        <p:nvPicPr>
          <p:cNvPr id="2" name="Audio 1">
            <a:hlinkClick r:id="" action="ppaction://media"/>
            <a:extLst>
              <a:ext uri="{FF2B5EF4-FFF2-40B4-BE49-F238E27FC236}">
                <a16:creationId xmlns:a16="http://schemas.microsoft.com/office/drawing/2014/main" id="{51447847-EE4C-D349-87C1-A76B7F275AF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83476195"/>
      </p:ext>
    </p:extLst>
  </p:cSld>
  <p:clrMapOvr>
    <a:masterClrMapping/>
  </p:clrMapOvr>
  <mc:AlternateContent xmlns:mc="http://schemas.openxmlformats.org/markup-compatibility/2006">
    <mc:Choice xmlns:p14="http://schemas.microsoft.com/office/powerpoint/2010/main" Requires="p14">
      <p:transition spd="slow" p14:dur="2000" advTm="47965"/>
    </mc:Choice>
    <mc:Fallback>
      <p:transition spd="slow" advTm="47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5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500"/>
                                        <p:tgtEl>
                                          <p:spTgt spid="4">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500"/>
                                        <p:tgtEl>
                                          <p:spTgt spid="4">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Effect transition="in" filter="fade">
                                      <p:cBhvr>
                                        <p:cTn id="41" dur="500"/>
                                        <p:tgtEl>
                                          <p:spTgt spid="4">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txEl>
                                              <p:pRg st="7" end="7"/>
                                            </p:txEl>
                                          </p:spTgt>
                                        </p:tgtEl>
                                        <p:attrNameLst>
                                          <p:attrName>style.visibility</p:attrName>
                                        </p:attrNameLst>
                                      </p:cBhvr>
                                      <p:to>
                                        <p:strVal val="visible"/>
                                      </p:to>
                                    </p:set>
                                    <p:animEffect transition="in" filter="fade">
                                      <p:cBhvr>
                                        <p:cTn id="46"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2"/>
                </p:tgtEl>
              </p:cMediaNode>
            </p:audio>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39099-8E90-2446-A3F9-5381A27F55AD}"/>
              </a:ext>
            </a:extLst>
          </p:cNvPr>
          <p:cNvSpPr>
            <a:spLocks noGrp="1"/>
          </p:cNvSpPr>
          <p:nvPr>
            <p:ph type="title"/>
          </p:nvPr>
        </p:nvSpPr>
        <p:spPr/>
        <p:txBody>
          <a:bodyPr/>
          <a:lstStyle/>
          <a:p>
            <a:r>
              <a:rPr lang="en-US" dirty="0"/>
              <a:t>Strategy</a:t>
            </a:r>
          </a:p>
        </p:txBody>
      </p:sp>
      <p:sp>
        <p:nvSpPr>
          <p:cNvPr id="3" name="Content Placeholder 2">
            <a:extLst>
              <a:ext uri="{FF2B5EF4-FFF2-40B4-BE49-F238E27FC236}">
                <a16:creationId xmlns:a16="http://schemas.microsoft.com/office/drawing/2014/main" id="{D1A1943C-D537-1544-B968-488A0D31682D}"/>
              </a:ext>
            </a:extLst>
          </p:cNvPr>
          <p:cNvSpPr>
            <a:spLocks noGrp="1"/>
          </p:cNvSpPr>
          <p:nvPr>
            <p:ph idx="1"/>
          </p:nvPr>
        </p:nvSpPr>
        <p:spPr/>
        <p:txBody>
          <a:bodyPr>
            <a:normAutofit fontScale="77500" lnSpcReduction="20000"/>
          </a:bodyPr>
          <a:lstStyle/>
          <a:p>
            <a:r>
              <a:rPr lang="en-US" sz="3400" dirty="0">
                <a:solidFill>
                  <a:schemeClr val="accent2"/>
                </a:solidFill>
              </a:rPr>
              <a:t>Engage students in creating a classroom atmosphere that is brave, safe, and focused on learning.</a:t>
            </a:r>
          </a:p>
          <a:p>
            <a:pPr marL="342900" indent="-342900">
              <a:buFont typeface="Arial" panose="020B0604020202020204" pitchFamily="34" charset="0"/>
              <a:buChar char="•"/>
            </a:pPr>
            <a:r>
              <a:rPr lang="en-US" dirty="0"/>
              <a:t>Can you recruit students to limit the distractions of a polarized and tribalized political season to appropriate venues and spaces?</a:t>
            </a:r>
          </a:p>
          <a:p>
            <a:pPr marL="342900" indent="-342900">
              <a:buFont typeface="Arial" panose="020B0604020202020204" pitchFamily="34" charset="0"/>
              <a:buChar char="•"/>
            </a:pPr>
            <a:r>
              <a:rPr lang="en-US" dirty="0"/>
              <a:t>Can you establish community ground rules for creating brave spaces, that emphasize charitable listening to learn?</a:t>
            </a:r>
          </a:p>
          <a:p>
            <a:pPr marL="342900" indent="-342900">
              <a:buFont typeface="Arial" panose="020B0604020202020204" pitchFamily="34" charset="0"/>
              <a:buChar char="•"/>
            </a:pPr>
            <a:r>
              <a:rPr lang="en-US" dirty="0"/>
              <a:t>Can you help students understand the (distracting) impact of certain slogans or political banter. [Intent and Impact]</a:t>
            </a:r>
          </a:p>
        </p:txBody>
      </p:sp>
      <p:sp>
        <p:nvSpPr>
          <p:cNvPr id="4" name="Text Placeholder 3">
            <a:extLst>
              <a:ext uri="{FF2B5EF4-FFF2-40B4-BE49-F238E27FC236}">
                <a16:creationId xmlns:a16="http://schemas.microsoft.com/office/drawing/2014/main" id="{EFDEC0EC-94CF-1B48-B7BC-3D5D44D3EF98}"/>
              </a:ext>
            </a:extLst>
          </p:cNvPr>
          <p:cNvSpPr>
            <a:spLocks noGrp="1"/>
          </p:cNvSpPr>
          <p:nvPr>
            <p:ph type="body" sz="half" idx="2"/>
          </p:nvPr>
        </p:nvSpPr>
        <p:spPr/>
        <p:txBody>
          <a:bodyPr/>
          <a:lstStyle/>
          <a:p>
            <a:endParaRPr lang="en-US" dirty="0"/>
          </a:p>
        </p:txBody>
      </p:sp>
      <p:pic>
        <p:nvPicPr>
          <p:cNvPr id="5" name="Audio 4">
            <a:hlinkClick r:id="" action="ppaction://media"/>
            <a:extLst>
              <a:ext uri="{FF2B5EF4-FFF2-40B4-BE49-F238E27FC236}">
                <a16:creationId xmlns:a16="http://schemas.microsoft.com/office/drawing/2014/main" id="{FE9F9E4B-71C5-E14D-B020-1AE32283513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33444258"/>
      </p:ext>
    </p:extLst>
  </p:cSld>
  <p:clrMapOvr>
    <a:masterClrMapping/>
  </p:clrMapOvr>
  <mc:AlternateContent xmlns:mc="http://schemas.openxmlformats.org/markup-compatibility/2006">
    <mc:Choice xmlns:p14="http://schemas.microsoft.com/office/powerpoint/2010/main" Requires="p14">
      <p:transition spd="slow" p14:dur="2000" advTm="57481"/>
    </mc:Choice>
    <mc:Fallback>
      <p:transition spd="slow" advTm="57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FFA22-5D8C-8F47-A170-B423340170E0}"/>
              </a:ext>
            </a:extLst>
          </p:cNvPr>
          <p:cNvSpPr>
            <a:spLocks noGrp="1"/>
          </p:cNvSpPr>
          <p:nvPr>
            <p:ph type="title"/>
          </p:nvPr>
        </p:nvSpPr>
        <p:spPr/>
        <p:txBody>
          <a:bodyPr/>
          <a:lstStyle/>
          <a:p>
            <a:r>
              <a:rPr lang="en-US" dirty="0"/>
              <a:t>Strategy</a:t>
            </a:r>
          </a:p>
        </p:txBody>
      </p:sp>
      <p:sp>
        <p:nvSpPr>
          <p:cNvPr id="3" name="Content Placeholder 2">
            <a:extLst>
              <a:ext uri="{FF2B5EF4-FFF2-40B4-BE49-F238E27FC236}">
                <a16:creationId xmlns:a16="http://schemas.microsoft.com/office/drawing/2014/main" id="{45FD841B-58E5-964B-B0DA-B83BCE446730}"/>
              </a:ext>
            </a:extLst>
          </p:cNvPr>
          <p:cNvSpPr>
            <a:spLocks noGrp="1"/>
          </p:cNvSpPr>
          <p:nvPr>
            <p:ph idx="1"/>
          </p:nvPr>
        </p:nvSpPr>
        <p:spPr/>
        <p:txBody>
          <a:bodyPr>
            <a:normAutofit fontScale="70000" lnSpcReduction="20000"/>
          </a:bodyPr>
          <a:lstStyle/>
          <a:p>
            <a:r>
              <a:rPr lang="en-US" sz="3400" dirty="0">
                <a:solidFill>
                  <a:schemeClr val="accent2"/>
                </a:solidFill>
              </a:rPr>
              <a:t>Acknowledge the elephant in the room</a:t>
            </a:r>
            <a:endParaRPr lang="en-US" sz="3400" dirty="0"/>
          </a:p>
          <a:p>
            <a:pPr marL="342900" indent="-342900">
              <a:buFont typeface="Arial" panose="020B0604020202020204" pitchFamily="34" charset="0"/>
              <a:buChar char="•"/>
            </a:pPr>
            <a:r>
              <a:rPr lang="en-US" dirty="0"/>
              <a:t>Whatever the results of the 2020 election or the next political debate or the newest hot-button issue, people will be on different sides. Recruit students in advance to commit to showing respect for others’ opinions and feelings. </a:t>
            </a:r>
          </a:p>
          <a:p>
            <a:pPr marL="342900" indent="-342900">
              <a:buFont typeface="Arial" panose="020B0604020202020204" pitchFamily="34" charset="0"/>
              <a:buChar char="•"/>
            </a:pPr>
            <a:r>
              <a:rPr lang="en-US" dirty="0"/>
              <a:t>Have students create a list of behaviors or community expectations that will enable your classroom to be an inclusive learning space for all learners. Do this in advance to enable the learning you are hoping for … on the day after the election.</a:t>
            </a:r>
          </a:p>
          <a:p>
            <a:pPr marL="342900" indent="-342900">
              <a:buFont typeface="Arial" panose="020B0604020202020204" pitchFamily="34" charset="0"/>
              <a:buChar char="•"/>
            </a:pPr>
            <a:r>
              <a:rPr lang="en-US" dirty="0"/>
              <a:t>Can you create ground rules and then a mechanism for persons to react to current events OR can you winsomely explain how and where this can be done with guidance toward constructive ends.</a:t>
            </a:r>
          </a:p>
        </p:txBody>
      </p:sp>
      <p:sp>
        <p:nvSpPr>
          <p:cNvPr id="4" name="Text Placeholder 3">
            <a:extLst>
              <a:ext uri="{FF2B5EF4-FFF2-40B4-BE49-F238E27FC236}">
                <a16:creationId xmlns:a16="http://schemas.microsoft.com/office/drawing/2014/main" id="{8010450F-56F2-0A4B-86A0-67BBB7226C84}"/>
              </a:ext>
            </a:extLst>
          </p:cNvPr>
          <p:cNvSpPr>
            <a:spLocks noGrp="1"/>
          </p:cNvSpPr>
          <p:nvPr>
            <p:ph type="body" sz="half" idx="2"/>
          </p:nvPr>
        </p:nvSpPr>
        <p:spPr/>
        <p:txBody>
          <a:bodyPr/>
          <a:lstStyle/>
          <a:p>
            <a:endParaRPr lang="en-US"/>
          </a:p>
        </p:txBody>
      </p:sp>
      <p:pic>
        <p:nvPicPr>
          <p:cNvPr id="5" name="Audio 4">
            <a:hlinkClick r:id="" action="ppaction://media"/>
            <a:extLst>
              <a:ext uri="{FF2B5EF4-FFF2-40B4-BE49-F238E27FC236}">
                <a16:creationId xmlns:a16="http://schemas.microsoft.com/office/drawing/2014/main" id="{443A54D7-7253-DF4C-A5AE-C26E05D861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15169142"/>
      </p:ext>
    </p:extLst>
  </p:cSld>
  <p:clrMapOvr>
    <a:masterClrMapping/>
  </p:clrMapOvr>
  <mc:AlternateContent xmlns:mc="http://schemas.openxmlformats.org/markup-compatibility/2006">
    <mc:Choice xmlns:p14="http://schemas.microsoft.com/office/powerpoint/2010/main" Requires="p14">
      <p:transition spd="slow" p14:dur="2000" advTm="93717"/>
    </mc:Choice>
    <mc:Fallback>
      <p:transition spd="slow" advTm="93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FFA22-5D8C-8F47-A170-B423340170E0}"/>
              </a:ext>
            </a:extLst>
          </p:cNvPr>
          <p:cNvSpPr>
            <a:spLocks noGrp="1"/>
          </p:cNvSpPr>
          <p:nvPr>
            <p:ph type="title"/>
          </p:nvPr>
        </p:nvSpPr>
        <p:spPr/>
        <p:txBody>
          <a:bodyPr/>
          <a:lstStyle/>
          <a:p>
            <a:r>
              <a:rPr lang="en-US" dirty="0"/>
              <a:t>Strategy</a:t>
            </a:r>
          </a:p>
        </p:txBody>
      </p:sp>
      <p:sp>
        <p:nvSpPr>
          <p:cNvPr id="3" name="Content Placeholder 2">
            <a:extLst>
              <a:ext uri="{FF2B5EF4-FFF2-40B4-BE49-F238E27FC236}">
                <a16:creationId xmlns:a16="http://schemas.microsoft.com/office/drawing/2014/main" id="{45FD841B-58E5-964B-B0DA-B83BCE446730}"/>
              </a:ext>
            </a:extLst>
          </p:cNvPr>
          <p:cNvSpPr>
            <a:spLocks noGrp="1"/>
          </p:cNvSpPr>
          <p:nvPr>
            <p:ph idx="1"/>
          </p:nvPr>
        </p:nvSpPr>
        <p:spPr/>
        <p:txBody>
          <a:bodyPr>
            <a:normAutofit/>
          </a:bodyPr>
          <a:lstStyle/>
          <a:p>
            <a:r>
              <a:rPr lang="en-US" sz="2400" dirty="0">
                <a:solidFill>
                  <a:schemeClr val="accent2"/>
                </a:solidFill>
              </a:rPr>
              <a:t>Build your capacity to navigate sticky situations and help your students do the same.</a:t>
            </a:r>
            <a:endParaRPr lang="en-US" sz="2400" dirty="0"/>
          </a:p>
          <a:p>
            <a:pPr marL="285750" indent="-285750">
              <a:buFont typeface="Arial" panose="020B0604020202020204" pitchFamily="34" charset="0"/>
              <a:buChar char="•"/>
            </a:pPr>
            <a:r>
              <a:rPr lang="en-US" sz="1700" dirty="0"/>
              <a:t>Participate in further learning opportunities.</a:t>
            </a:r>
          </a:p>
          <a:p>
            <a:pPr marL="285750" indent="-285750">
              <a:buFont typeface="Arial" panose="020B0604020202020204" pitchFamily="34" charset="0"/>
              <a:buChar char="•"/>
            </a:pPr>
            <a:r>
              <a:rPr lang="en-US" sz="1700" dirty="0"/>
              <a:t>Do you feel called to integrate discussion of politics or freedom of expression into your course? If so, can you increase your skill set to facilitate difficult conversations?</a:t>
            </a:r>
          </a:p>
          <a:p>
            <a:pPr marL="285750" indent="-285750">
              <a:buFont typeface="Arial" panose="020B0604020202020204" pitchFamily="34" charset="0"/>
              <a:buChar char="•"/>
            </a:pPr>
            <a:r>
              <a:rPr lang="en-US" sz="1700" dirty="0"/>
              <a:t>Be aware of appropriate venues to process current events, opportunities for learning, and support services and persons.</a:t>
            </a:r>
          </a:p>
        </p:txBody>
      </p:sp>
      <p:sp>
        <p:nvSpPr>
          <p:cNvPr id="4" name="Text Placeholder 3">
            <a:extLst>
              <a:ext uri="{FF2B5EF4-FFF2-40B4-BE49-F238E27FC236}">
                <a16:creationId xmlns:a16="http://schemas.microsoft.com/office/drawing/2014/main" id="{8010450F-56F2-0A4B-86A0-67BBB7226C84}"/>
              </a:ext>
            </a:extLst>
          </p:cNvPr>
          <p:cNvSpPr>
            <a:spLocks noGrp="1"/>
          </p:cNvSpPr>
          <p:nvPr>
            <p:ph type="body" sz="half" idx="2"/>
          </p:nvPr>
        </p:nvSpPr>
        <p:spPr/>
        <p:txBody>
          <a:bodyPr/>
          <a:lstStyle/>
          <a:p>
            <a:endParaRPr lang="en-US"/>
          </a:p>
        </p:txBody>
      </p:sp>
      <p:pic>
        <p:nvPicPr>
          <p:cNvPr id="5" name="Audio 4">
            <a:hlinkClick r:id="" action="ppaction://media"/>
            <a:extLst>
              <a:ext uri="{FF2B5EF4-FFF2-40B4-BE49-F238E27FC236}">
                <a16:creationId xmlns:a16="http://schemas.microsoft.com/office/drawing/2014/main" id="{C888E620-86A7-3A47-B218-4EACD7ED97B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642899522"/>
      </p:ext>
    </p:extLst>
  </p:cSld>
  <p:clrMapOvr>
    <a:masterClrMapping/>
  </p:clrMapOvr>
  <mc:AlternateContent xmlns:mc="http://schemas.openxmlformats.org/markup-compatibility/2006">
    <mc:Choice xmlns:p14="http://schemas.microsoft.com/office/powerpoint/2010/main" Requires="p14">
      <p:transition spd="slow" p14:dur="2000" advTm="96324"/>
    </mc:Choice>
    <mc:Fallback>
      <p:transition spd="slow" advTm="96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16" name="Rectangle 15">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EA164D6B-6878-4B9F-A2D0-985D39B17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62F176A-9349-4CD7-8042-59C0200C8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0904" y="0"/>
            <a:ext cx="4641096"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E9A171F-91A7-42F8-B25C-E38B244E7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64738AB-B6BE-4867-889A-52CE4AC8D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095508"/>
            <a:ext cx="7582419"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66AB4A-09B1-594E-A93F-905F3441DB53}"/>
              </a:ext>
            </a:extLst>
          </p:cNvPr>
          <p:cNvSpPr>
            <a:spLocks noGrp="1"/>
          </p:cNvSpPr>
          <p:nvPr>
            <p:ph type="title"/>
          </p:nvPr>
        </p:nvSpPr>
        <p:spPr>
          <a:xfrm>
            <a:off x="1139589" y="1709530"/>
            <a:ext cx="5837464" cy="3311479"/>
          </a:xfrm>
        </p:spPr>
        <p:txBody>
          <a:bodyPr vert="horz" lIns="109728" tIns="109728" rIns="109728" bIns="91440" rtlCol="0" anchor="b">
            <a:normAutofit/>
          </a:bodyPr>
          <a:lstStyle/>
          <a:p>
            <a:pPr algn="l"/>
            <a:r>
              <a:rPr lang="en-US" sz="6000" b="0" cap="all">
                <a:solidFill>
                  <a:schemeClr val="tx2"/>
                </a:solidFill>
              </a:rPr>
              <a:t>Loving Your Neighbor</a:t>
            </a:r>
          </a:p>
        </p:txBody>
      </p:sp>
      <p:sp>
        <p:nvSpPr>
          <p:cNvPr id="5" name="Text Placeholder 4">
            <a:extLst>
              <a:ext uri="{FF2B5EF4-FFF2-40B4-BE49-F238E27FC236}">
                <a16:creationId xmlns:a16="http://schemas.microsoft.com/office/drawing/2014/main" id="{D807F029-C60B-8C42-BA38-7D2320913AAC}"/>
              </a:ext>
            </a:extLst>
          </p:cNvPr>
          <p:cNvSpPr>
            <a:spLocks noGrp="1"/>
          </p:cNvSpPr>
          <p:nvPr>
            <p:ph type="body" idx="1"/>
          </p:nvPr>
        </p:nvSpPr>
        <p:spPr>
          <a:xfrm>
            <a:off x="1143000" y="5021008"/>
            <a:ext cx="5834053" cy="958441"/>
          </a:xfrm>
        </p:spPr>
        <p:txBody>
          <a:bodyPr vert="horz" lIns="109728" tIns="109728" rIns="109728" bIns="91440" rtlCol="0" anchor="t">
            <a:normAutofit/>
          </a:bodyPr>
          <a:lstStyle/>
          <a:p>
            <a:pPr algn="l">
              <a:lnSpc>
                <a:spcPct val="150000"/>
              </a:lnSpc>
              <a:spcBef>
                <a:spcPts val="930"/>
              </a:spcBef>
            </a:pPr>
            <a:endParaRPr lang="en-US">
              <a:solidFill>
                <a:schemeClr val="tx2"/>
              </a:solidFill>
            </a:endParaRPr>
          </a:p>
        </p:txBody>
      </p:sp>
      <p:pic>
        <p:nvPicPr>
          <p:cNvPr id="9" name="Graphic 8" descr="Heart">
            <a:extLst>
              <a:ext uri="{FF2B5EF4-FFF2-40B4-BE49-F238E27FC236}">
                <a16:creationId xmlns:a16="http://schemas.microsoft.com/office/drawing/2014/main" id="{70047897-3664-44CD-AE00-EB0C4B3E0E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57478" y="1784510"/>
            <a:ext cx="3638888" cy="3638888"/>
          </a:xfrm>
          <a:prstGeom prst="rect">
            <a:avLst/>
          </a:prstGeom>
        </p:spPr>
      </p:pic>
      <p:sp>
        <p:nvSpPr>
          <p:cNvPr id="26" name="Rectangle 25">
            <a:extLst>
              <a:ext uri="{FF2B5EF4-FFF2-40B4-BE49-F238E27FC236}">
                <a16:creationId xmlns:a16="http://schemas.microsoft.com/office/drawing/2014/main" id="{57851D67-7085-40E2-B146-F91433A28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405"/>
            <a:ext cx="7534656"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85AAE23-FCB6-4663-907C-0110B0FDC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5468" y="6167615"/>
            <a:ext cx="46034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C969C2C-E7E3-4052-87D4-61E733EC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C60369F-A41B-4D6E-8990-30E2715C5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1459"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F4EAD72F-BED8-F446-8F99-1D5B972FB8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3064679"/>
      </p:ext>
    </p:extLst>
  </p:cSld>
  <p:clrMapOvr>
    <a:masterClrMapping/>
  </p:clrMapOvr>
  <mc:AlternateContent xmlns:mc="http://schemas.openxmlformats.org/markup-compatibility/2006">
    <mc:Choice xmlns:p14="http://schemas.microsoft.com/office/powerpoint/2010/main" Requires="p14">
      <p:transition spd="slow" p14:dur="2000" advTm="18688"/>
    </mc:Choice>
    <mc:Fallback>
      <p:transition spd="slow" advTm="18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15" name="Rectangle 14">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962C741E-1B73-4EAE-8523-FF16315DB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1890A173-5DFF-4238-960D-46429DC14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67953"/>
            <a:ext cx="7508839" cy="54462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EAF1E48-572F-AA44-9ECC-00EBCF7AC5CF}"/>
              </a:ext>
            </a:extLst>
          </p:cNvPr>
          <p:cNvSpPr>
            <a:spLocks noGrp="1"/>
          </p:cNvSpPr>
          <p:nvPr>
            <p:ph type="title"/>
          </p:nvPr>
        </p:nvSpPr>
        <p:spPr>
          <a:xfrm>
            <a:off x="855388" y="1191873"/>
            <a:ext cx="6007691" cy="4328306"/>
          </a:xfrm>
        </p:spPr>
        <p:txBody>
          <a:bodyPr vert="horz" lIns="109728" tIns="109728" rIns="109728" bIns="91440" rtlCol="0" anchor="ctr">
            <a:normAutofit/>
          </a:bodyPr>
          <a:lstStyle/>
          <a:p>
            <a:pPr>
              <a:lnSpc>
                <a:spcPct val="125000"/>
              </a:lnSpc>
            </a:pPr>
            <a:r>
              <a:rPr lang="en-US" sz="6000" b="0" cap="all" dirty="0">
                <a:solidFill>
                  <a:schemeClr val="bg1"/>
                </a:solidFill>
              </a:rPr>
              <a:t>D&amp;I </a:t>
            </a:r>
            <a:br>
              <a:rPr lang="en-US" sz="6000" b="0" cap="all" dirty="0">
                <a:solidFill>
                  <a:schemeClr val="bg1"/>
                </a:solidFill>
              </a:rPr>
            </a:br>
            <a:r>
              <a:rPr lang="en-US" sz="6000" b="0" cap="all" dirty="0">
                <a:solidFill>
                  <a:schemeClr val="bg1"/>
                </a:solidFill>
              </a:rPr>
              <a:t>Small Steps</a:t>
            </a:r>
          </a:p>
        </p:txBody>
      </p:sp>
      <p:sp>
        <p:nvSpPr>
          <p:cNvPr id="21" name="Rectangle 20">
            <a:extLst>
              <a:ext uri="{FF2B5EF4-FFF2-40B4-BE49-F238E27FC236}">
                <a16:creationId xmlns:a16="http://schemas.microsoft.com/office/drawing/2014/main" id="{8B4EB027-ACDA-466F-997A-93A769216C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98211"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6085BE5-9F10-446F-B7E2-D218086A6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2219" y="667952"/>
            <a:ext cx="4629781" cy="544629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E4C69F2B-EAF9-6B4E-BE77-D11F92D949B4}"/>
              </a:ext>
            </a:extLst>
          </p:cNvPr>
          <p:cNvSpPr>
            <a:spLocks noGrp="1"/>
          </p:cNvSpPr>
          <p:nvPr>
            <p:ph type="body" sz="half" idx="4294967295"/>
          </p:nvPr>
        </p:nvSpPr>
        <p:spPr>
          <a:xfrm>
            <a:off x="8197352" y="1569494"/>
            <a:ext cx="3351729" cy="3707218"/>
          </a:xfrm>
        </p:spPr>
        <p:txBody>
          <a:bodyPr vert="horz" lIns="109728" tIns="109728" rIns="109728" bIns="91440" rtlCol="0" anchor="ctr">
            <a:normAutofit fontScale="92500"/>
          </a:bodyPr>
          <a:lstStyle/>
          <a:p>
            <a:pPr>
              <a:lnSpc>
                <a:spcPct val="150000"/>
              </a:lnSpc>
            </a:pPr>
            <a:r>
              <a:rPr lang="en-US" sz="2400" b="0" dirty="0">
                <a:solidFill>
                  <a:schemeClr val="tx1">
                    <a:lumMod val="85000"/>
                    <a:lumOff val="15000"/>
                  </a:schemeClr>
                </a:solidFill>
              </a:rPr>
              <a:t>Information, Tools, and Strategies to help understand racism, value diversity, and create inclusive communities.</a:t>
            </a:r>
          </a:p>
        </p:txBody>
      </p:sp>
      <p:sp>
        <p:nvSpPr>
          <p:cNvPr id="25" name="Rectangle 24">
            <a:extLst>
              <a:ext uri="{FF2B5EF4-FFF2-40B4-BE49-F238E27FC236}">
                <a16:creationId xmlns:a16="http://schemas.microsoft.com/office/drawing/2014/main" id="{F9AD7632-733F-4D9A-B5ED-0C470DCD6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6795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33DAB40-DCE3-4D49-8A94-7626AB50A8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050236"/>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3668274-30DA-DC4A-A4B9-840A151031AB}"/>
              </a:ext>
            </a:extLst>
          </p:cNvPr>
          <p:cNvSpPr txBox="1"/>
          <p:nvPr/>
        </p:nvSpPr>
        <p:spPr>
          <a:xfrm>
            <a:off x="328613" y="76543"/>
            <a:ext cx="10044112" cy="369332"/>
          </a:xfrm>
          <a:prstGeom prst="rect">
            <a:avLst/>
          </a:prstGeom>
          <a:noFill/>
        </p:spPr>
        <p:txBody>
          <a:bodyPr wrap="square" rtlCol="0">
            <a:spAutoFit/>
          </a:bodyPr>
          <a:lstStyle/>
          <a:p>
            <a:r>
              <a:rPr lang="en-US" dirty="0"/>
              <a:t>If you have time for a cup of coffee, then you have time for …</a:t>
            </a:r>
          </a:p>
        </p:txBody>
      </p:sp>
      <p:pic>
        <p:nvPicPr>
          <p:cNvPr id="1028" name="Picture 4" descr="Social Media, Personal, Social Networks">
            <a:extLst>
              <a:ext uri="{FF2B5EF4-FFF2-40B4-BE49-F238E27FC236}">
                <a16:creationId xmlns:a16="http://schemas.microsoft.com/office/drawing/2014/main" id="{1EA55EA1-A42C-3743-B742-443C2679C2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0586" y="816174"/>
            <a:ext cx="4133177" cy="2755451"/>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2E0CDF51-03D9-3B4A-8998-ECDB093004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35895794"/>
      </p:ext>
    </p:extLst>
  </p:cSld>
  <p:clrMapOvr>
    <a:masterClrMapping/>
  </p:clrMapOvr>
  <mc:AlternateContent xmlns:mc="http://schemas.openxmlformats.org/markup-compatibility/2006">
    <mc:Choice xmlns:p14="http://schemas.microsoft.com/office/powerpoint/2010/main" Requires="p14">
      <p:transition spd="slow" p14:dur="2000" advTm="13905"/>
    </mc:Choice>
    <mc:Fallback>
      <p:transition spd="slow" advTm="13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EB1CCE3-FB1D-471C-9AFE-D20E81E64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1FC446-A31C-E647-A04A-F08D10AAA91C}"/>
              </a:ext>
            </a:extLst>
          </p:cNvPr>
          <p:cNvSpPr>
            <a:spLocks noGrp="1"/>
          </p:cNvSpPr>
          <p:nvPr>
            <p:ph type="title"/>
          </p:nvPr>
        </p:nvSpPr>
        <p:spPr>
          <a:xfrm>
            <a:off x="1434622" y="1113327"/>
            <a:ext cx="5117253" cy="2019488"/>
          </a:xfrm>
        </p:spPr>
        <p:txBody>
          <a:bodyPr vert="horz" lIns="109728" tIns="109728" rIns="109728" bIns="91440" rtlCol="0" anchor="ctr">
            <a:normAutofit fontScale="90000"/>
          </a:bodyPr>
          <a:lstStyle/>
          <a:p>
            <a:pPr>
              <a:lnSpc>
                <a:spcPct val="150000"/>
              </a:lnSpc>
            </a:pPr>
            <a:r>
              <a:rPr lang="en-US" sz="3600" dirty="0">
                <a:solidFill>
                  <a:schemeClr val="bg1"/>
                </a:solidFill>
              </a:rPr>
              <a:t>Diversity &amp; Inclusion Small Steps</a:t>
            </a:r>
          </a:p>
        </p:txBody>
      </p:sp>
      <p:sp>
        <p:nvSpPr>
          <p:cNvPr id="18" name="Rectangle 17">
            <a:extLst>
              <a:ext uri="{FF2B5EF4-FFF2-40B4-BE49-F238E27FC236}">
                <a16:creationId xmlns:a16="http://schemas.microsoft.com/office/drawing/2014/main" id="{60F38E87-6AF8-4488-B608-9FA2F57B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CC3B76D-CC6E-42D0-8666-2A2164AB5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355896"/>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2BA9D6C-8214-4E25-AF8B-48762AD8D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9" y="3419903"/>
            <a:ext cx="5789163" cy="34380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BE9B8BD-472F-4F54-AC9D-101EE3496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871A14F-64B0-4CCE-900E-695C55EFF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E39FA060-29F6-A64C-9719-C1E3A73EE6A1}"/>
              </a:ext>
            </a:extLst>
          </p:cNvPr>
          <p:cNvSpPr>
            <a:spLocks noGrp="1"/>
          </p:cNvSpPr>
          <p:nvPr>
            <p:ph type="body" sz="half" idx="2"/>
          </p:nvPr>
        </p:nvSpPr>
        <p:spPr>
          <a:xfrm>
            <a:off x="1284959" y="3642985"/>
            <a:ext cx="5117253" cy="2505801"/>
          </a:xfrm>
        </p:spPr>
        <p:txBody>
          <a:bodyPr vert="horz" lIns="109728" tIns="109728" rIns="109728" bIns="91440" rtlCol="0" anchor="ctr">
            <a:normAutofit fontScale="85000" lnSpcReduction="10000"/>
          </a:bodyPr>
          <a:lstStyle/>
          <a:p>
            <a:pPr>
              <a:spcBef>
                <a:spcPts val="930"/>
              </a:spcBef>
            </a:pPr>
            <a:r>
              <a:rPr lang="en-US" dirty="0"/>
              <a:t>Freedom of Expression and Loving Your Neighbor</a:t>
            </a:r>
          </a:p>
          <a:p>
            <a:pPr>
              <a:spcBef>
                <a:spcPts val="930"/>
              </a:spcBef>
            </a:pPr>
            <a:r>
              <a:rPr lang="en-US" dirty="0"/>
              <a:t> </a:t>
            </a:r>
          </a:p>
          <a:p>
            <a:pPr>
              <a:spcBef>
                <a:spcPts val="930"/>
              </a:spcBef>
            </a:pPr>
            <a:r>
              <a:rPr lang="en-US" dirty="0" err="1"/>
              <a:t>Pennylyn</a:t>
            </a:r>
            <a:r>
              <a:rPr lang="en-US" dirty="0"/>
              <a:t> Dykstra-</a:t>
            </a:r>
            <a:r>
              <a:rPr lang="en-US" dirty="0" err="1"/>
              <a:t>Pruim</a:t>
            </a:r>
            <a:endParaRPr lang="en-US" dirty="0"/>
          </a:p>
          <a:p>
            <a:pPr>
              <a:spcBef>
                <a:spcPts val="930"/>
              </a:spcBef>
            </a:pPr>
            <a:r>
              <a:rPr lang="en-US" dirty="0"/>
              <a:t>associate dean for diversity &amp; inclusion</a:t>
            </a:r>
          </a:p>
          <a:p>
            <a:pPr>
              <a:spcBef>
                <a:spcPts val="930"/>
              </a:spcBef>
            </a:pPr>
            <a:r>
              <a:rPr lang="en-US" dirty="0"/>
              <a:t>Calvin University</a:t>
            </a:r>
          </a:p>
          <a:p>
            <a:pPr>
              <a:spcBef>
                <a:spcPts val="930"/>
              </a:spcBef>
            </a:pPr>
            <a:endParaRPr lang="en-US" dirty="0"/>
          </a:p>
        </p:txBody>
      </p:sp>
      <p:sp>
        <p:nvSpPr>
          <p:cNvPr id="28" name="Rectangle 27">
            <a:extLst>
              <a:ext uri="{FF2B5EF4-FFF2-40B4-BE49-F238E27FC236}">
                <a16:creationId xmlns:a16="http://schemas.microsoft.com/office/drawing/2014/main" id="{0FDBC76A-295F-4635-A28D-ADA24F383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a:extLst>
              <a:ext uri="{FF2B5EF4-FFF2-40B4-BE49-F238E27FC236}">
                <a16:creationId xmlns:a16="http://schemas.microsoft.com/office/drawing/2014/main" id="{C0859F4B-4A6C-9E4F-8E72-D1952CD8372B}"/>
              </a:ext>
            </a:extLst>
          </p:cNvPr>
          <p:cNvPicPr>
            <a:picLocks noGrp="1" noChangeAspect="1"/>
          </p:cNvPicPr>
          <p:nvPr>
            <p:ph type="pic" idx="1"/>
          </p:nvPr>
        </p:nvPicPr>
        <p:blipFill rotWithShape="1">
          <a:blip r:embed="rId5"/>
          <a:srcRect l="16154" r="29981"/>
          <a:stretch/>
        </p:blipFill>
        <p:spPr>
          <a:xfrm>
            <a:off x="6857698" y="10"/>
            <a:ext cx="5334301" cy="6857990"/>
          </a:xfrm>
          <a:prstGeom prst="rect">
            <a:avLst/>
          </a:prstGeom>
        </p:spPr>
      </p:pic>
      <p:pic>
        <p:nvPicPr>
          <p:cNvPr id="17" name="Picture 4" descr="Social Media, Personal, Social Networks">
            <a:extLst>
              <a:ext uri="{FF2B5EF4-FFF2-40B4-BE49-F238E27FC236}">
                <a16:creationId xmlns:a16="http://schemas.microsoft.com/office/drawing/2014/main" id="{361A463E-67A0-D647-A2B2-5CF38A4E42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7169" y="2122797"/>
            <a:ext cx="1856688" cy="1237792"/>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DE1FB355-F0E5-4745-90F0-807F5A3E6D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91911275"/>
      </p:ext>
    </p:extLst>
  </p:cSld>
  <p:clrMapOvr>
    <a:masterClrMapping/>
  </p:clrMapOvr>
  <mc:AlternateContent xmlns:mc="http://schemas.openxmlformats.org/markup-compatibility/2006">
    <mc:Choice xmlns:p14="http://schemas.microsoft.com/office/powerpoint/2010/main" Requires="p14">
      <p:transition spd="slow" p14:dur="2000" advTm="6323"/>
    </mc:Choice>
    <mc:Fallback>
      <p:transition spd="slow" advTm="6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A164D6B-6878-4B9F-A2D0-985D39B17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7851D67-7085-40E2-B146-F91433A28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31500"/>
            <a:ext cx="7534656" cy="511290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62F176A-9349-4CD7-8042-59C0200C8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0904" y="-4078"/>
            <a:ext cx="4641096" cy="1056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E9A171F-91A7-42F8-B25C-E38B244E7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4014ECA-EF10-4084-9DC9-042ACF882DA3}"/>
              </a:ext>
            </a:extLst>
          </p:cNvPr>
          <p:cNvPicPr>
            <a:picLocks noChangeAspect="1"/>
          </p:cNvPicPr>
          <p:nvPr/>
        </p:nvPicPr>
        <p:blipFill rotWithShape="1">
          <a:blip r:embed="rId5"/>
          <a:srcRect t="12232" b="6541"/>
          <a:stretch/>
        </p:blipFill>
        <p:spPr>
          <a:xfrm>
            <a:off x="643466" y="1853264"/>
            <a:ext cx="6224713" cy="3501381"/>
          </a:xfrm>
          <a:prstGeom prst="rect">
            <a:avLst/>
          </a:prstGeom>
        </p:spPr>
      </p:pic>
      <p:sp>
        <p:nvSpPr>
          <p:cNvPr id="17" name="Rectangle 16">
            <a:extLst>
              <a:ext uri="{FF2B5EF4-FFF2-40B4-BE49-F238E27FC236}">
                <a16:creationId xmlns:a16="http://schemas.microsoft.com/office/drawing/2014/main" id="{064738AB-B6BE-4867-889A-52CE4AC8D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5467" y="1095508"/>
            <a:ext cx="4606533" cy="50168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015D59-3ACE-5640-913C-C2669468402A}"/>
              </a:ext>
            </a:extLst>
          </p:cNvPr>
          <p:cNvSpPr>
            <a:spLocks noGrp="1"/>
          </p:cNvSpPr>
          <p:nvPr>
            <p:ph type="ctrTitle"/>
          </p:nvPr>
        </p:nvSpPr>
        <p:spPr>
          <a:xfrm>
            <a:off x="7973503" y="1709530"/>
            <a:ext cx="3754671" cy="2528515"/>
          </a:xfrm>
        </p:spPr>
        <p:txBody>
          <a:bodyPr anchor="b">
            <a:normAutofit/>
          </a:bodyPr>
          <a:lstStyle/>
          <a:p>
            <a:pPr>
              <a:lnSpc>
                <a:spcPct val="115000"/>
              </a:lnSpc>
            </a:pPr>
            <a:br>
              <a:rPr lang="en-US" sz="2500" dirty="0">
                <a:solidFill>
                  <a:schemeClr val="bg1"/>
                </a:solidFill>
              </a:rPr>
            </a:br>
            <a:r>
              <a:rPr lang="en-US" sz="2500" dirty="0">
                <a:solidFill>
                  <a:schemeClr val="bg1"/>
                </a:solidFill>
              </a:rPr>
              <a:t>Freedom of Expression and </a:t>
            </a:r>
            <a:br>
              <a:rPr lang="en-US" sz="2500" dirty="0">
                <a:solidFill>
                  <a:schemeClr val="bg1"/>
                </a:solidFill>
              </a:rPr>
            </a:br>
            <a:r>
              <a:rPr lang="en-US" sz="2500" dirty="0">
                <a:solidFill>
                  <a:schemeClr val="bg1"/>
                </a:solidFill>
              </a:rPr>
              <a:t>Loving Your Neighbor</a:t>
            </a:r>
          </a:p>
        </p:txBody>
      </p:sp>
      <p:sp>
        <p:nvSpPr>
          <p:cNvPr id="3" name="Subtitle 2">
            <a:extLst>
              <a:ext uri="{FF2B5EF4-FFF2-40B4-BE49-F238E27FC236}">
                <a16:creationId xmlns:a16="http://schemas.microsoft.com/office/drawing/2014/main" id="{8DE58D39-4A98-8D4F-A57C-A07A90BA6A46}"/>
              </a:ext>
            </a:extLst>
          </p:cNvPr>
          <p:cNvSpPr>
            <a:spLocks noGrp="1"/>
          </p:cNvSpPr>
          <p:nvPr>
            <p:ph type="subTitle" idx="1"/>
          </p:nvPr>
        </p:nvSpPr>
        <p:spPr>
          <a:xfrm>
            <a:off x="7976915" y="4238046"/>
            <a:ext cx="3751260" cy="1741404"/>
          </a:xfrm>
        </p:spPr>
        <p:txBody>
          <a:bodyPr anchor="t">
            <a:normAutofit/>
          </a:bodyPr>
          <a:lstStyle/>
          <a:p>
            <a:endParaRPr lang="en-US" sz="2000" dirty="0">
              <a:solidFill>
                <a:schemeClr val="bg1"/>
              </a:solidFill>
            </a:endParaRPr>
          </a:p>
        </p:txBody>
      </p:sp>
      <p:sp>
        <p:nvSpPr>
          <p:cNvPr id="19" name="Rectangle 18">
            <a:extLst>
              <a:ext uri="{FF2B5EF4-FFF2-40B4-BE49-F238E27FC236}">
                <a16:creationId xmlns:a16="http://schemas.microsoft.com/office/drawing/2014/main" id="{9C969C2C-E7E3-4052-87D4-61E733EC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C60369F-A41B-4D6E-8990-30E2715C5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1459"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F7AB8A59-3E5D-8348-B3DA-959171CFA3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43565254"/>
      </p:ext>
    </p:extLst>
  </p:cSld>
  <p:clrMapOvr>
    <a:masterClrMapping/>
  </p:clrMapOvr>
  <mc:AlternateContent xmlns:mc="http://schemas.openxmlformats.org/markup-compatibility/2006">
    <mc:Choice xmlns:p14="http://schemas.microsoft.com/office/powerpoint/2010/main" Requires="p14">
      <p:transition spd="slow" p14:dur="2000" advTm="23328"/>
    </mc:Choice>
    <mc:Fallback>
      <p:transition spd="slow" advTm="23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BC06BCF-7320-499B-88F4-B5CA302B79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Crowd, Day, First, Manifestation, March, My, People">
            <a:extLst>
              <a:ext uri="{FF2B5EF4-FFF2-40B4-BE49-F238E27FC236}">
                <a16:creationId xmlns:a16="http://schemas.microsoft.com/office/drawing/2014/main" id="{8AB4F4E4-B1D2-A947-B6CA-5FFE52B837A8}"/>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bwMode="auto">
          <a:xfrm>
            <a:off x="965200" y="1081967"/>
            <a:ext cx="8578524" cy="428926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656391D0-667E-4896-B135-3EACC242E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54253" y="-2"/>
            <a:ext cx="1934696" cy="616761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E960E78-2AB2-44CD-9D6D-3A87531D7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0245" y="6167615"/>
            <a:ext cx="1998704"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C909C433-6200-400E-ACC5-60A5004869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60328808-6121-4268-B0D0-AB78E2170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793248" y="3396996"/>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79947A7C-B433-6946-93CB-8E5975BC21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39251147"/>
      </p:ext>
    </p:extLst>
  </p:cSld>
  <p:clrMapOvr>
    <a:masterClrMapping/>
  </p:clrMapOvr>
  <mc:AlternateContent xmlns:mc="http://schemas.openxmlformats.org/markup-compatibility/2006">
    <mc:Choice xmlns:p14="http://schemas.microsoft.com/office/powerpoint/2010/main" Requires="p14">
      <p:transition spd="slow" p14:dur="2000" advTm="19578"/>
    </mc:Choice>
    <mc:Fallback>
      <p:transition spd="slow" advTm="19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acism, Black Lives Matter">
            <a:extLst>
              <a:ext uri="{FF2B5EF4-FFF2-40B4-BE49-F238E27FC236}">
                <a16:creationId xmlns:a16="http://schemas.microsoft.com/office/drawing/2014/main" id="{B8E091F1-02E3-FD4F-A064-D435ACD624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333" y="203200"/>
            <a:ext cx="36576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GA">
            <a:extLst>
              <a:ext uri="{FF2B5EF4-FFF2-40B4-BE49-F238E27FC236}">
                <a16:creationId xmlns:a16="http://schemas.microsoft.com/office/drawing/2014/main" id="{66971DFC-D3E1-1B4C-9205-0FE1B2FD00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8000" y="1191683"/>
            <a:ext cx="2997200" cy="37465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Kamala harris 2020 | Etsy">
            <a:extLst>
              <a:ext uri="{FF2B5EF4-FFF2-40B4-BE49-F238E27FC236}">
                <a16:creationId xmlns:a16="http://schemas.microsoft.com/office/drawing/2014/main" id="{B606B8AF-EFE1-0741-8541-270E71D051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79267" y="3064933"/>
            <a:ext cx="4318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678CA1E8-1392-CB4A-973F-D997BF83742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97932466"/>
      </p:ext>
    </p:extLst>
  </p:cSld>
  <p:clrMapOvr>
    <a:masterClrMapping/>
  </p:clrMapOvr>
  <mc:AlternateContent xmlns:mc="http://schemas.openxmlformats.org/markup-compatibility/2006">
    <mc:Choice xmlns:p14="http://schemas.microsoft.com/office/powerpoint/2010/main" Requires="p14">
      <p:transition spd="slow" p14:dur="2000" advTm="19952"/>
    </mc:Choice>
    <mc:Fallback>
      <p:transition spd="slow" advTm="19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acism, Black Lives Matter, African-American, Equality">
            <a:extLst>
              <a:ext uri="{FF2B5EF4-FFF2-40B4-BE49-F238E27FC236}">
                <a16:creationId xmlns:a16="http://schemas.microsoft.com/office/drawing/2014/main" id="{58BF6872-B35A-2D42-BA61-FA3A79772D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100"/>
            <a:ext cx="12192000" cy="67818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E54D719E-208A-434E-B17A-0BEA072889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98158049"/>
      </p:ext>
    </p:extLst>
  </p:cSld>
  <p:clrMapOvr>
    <a:masterClrMapping/>
  </p:clrMapOvr>
  <mc:AlternateContent xmlns:mc="http://schemas.openxmlformats.org/markup-compatibility/2006">
    <mc:Choice xmlns:p14="http://schemas.microsoft.com/office/powerpoint/2010/main" Requires="p14">
      <p:transition spd="slow" p14:dur="2000" advTm="10225"/>
    </mc:Choice>
    <mc:Fallback>
      <p:transition spd="slow" advTm="10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lephant, Donkey, Ass, Logo, Presidential Campaign, 3D">
            <a:extLst>
              <a:ext uri="{FF2B5EF4-FFF2-40B4-BE49-F238E27FC236}">
                <a16:creationId xmlns:a16="http://schemas.microsoft.com/office/drawing/2014/main" id="{9E655B17-1F35-A24E-82EB-048A246E11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4DD0898-044B-FD40-8540-6F371E3FEBCF}"/>
              </a:ext>
            </a:extLst>
          </p:cNvPr>
          <p:cNvSpPr/>
          <p:nvPr/>
        </p:nvSpPr>
        <p:spPr>
          <a:xfrm>
            <a:off x="3103963" y="3244334"/>
            <a:ext cx="5984074" cy="369332"/>
          </a:xfrm>
          <a:prstGeom prst="rect">
            <a:avLst/>
          </a:prstGeom>
        </p:spPr>
        <p:txBody>
          <a:bodyPr wrap="none">
            <a:spAutoFit/>
          </a:bodyPr>
          <a:lstStyle/>
          <a:p>
            <a:r>
              <a:rPr lang="en-US" dirty="0">
                <a:hlinkClick r:id="rId6"/>
              </a:rPr>
              <a:t>https://www.youtube.com/watch?v=ZzpE3GXoguE</a:t>
            </a:r>
            <a:endParaRPr lang="en-US" dirty="0"/>
          </a:p>
        </p:txBody>
      </p:sp>
      <p:pic>
        <p:nvPicPr>
          <p:cNvPr id="3" name="Audio 2">
            <a:hlinkClick r:id="" action="ppaction://media"/>
            <a:extLst>
              <a:ext uri="{FF2B5EF4-FFF2-40B4-BE49-F238E27FC236}">
                <a16:creationId xmlns:a16="http://schemas.microsoft.com/office/drawing/2014/main" id="{F443EF64-7A1E-9F40-98E1-D9E0AACAF5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7664186"/>
      </p:ext>
    </p:extLst>
  </p:cSld>
  <p:clrMapOvr>
    <a:masterClrMapping/>
  </p:clrMapOvr>
  <mc:AlternateContent xmlns:mc="http://schemas.openxmlformats.org/markup-compatibility/2006">
    <mc:Choice xmlns:p14="http://schemas.microsoft.com/office/powerpoint/2010/main" Requires="p14">
      <p:transition spd="slow" p14:dur="2000" advTm="33033"/>
    </mc:Choice>
    <mc:Fallback>
      <p:transition spd="slow" advTm="33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465BEC9-9A64-4330-A094-2323D0EE1E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891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B1DA58A-A755-4FCE-9BED-1E4AD6C95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611461"/>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Elephant, Donkey, Ass, Logo, Presidential Campaign, 3D">
            <a:extLst>
              <a:ext uri="{FF2B5EF4-FFF2-40B4-BE49-F238E27FC236}">
                <a16:creationId xmlns:a16="http://schemas.microsoft.com/office/drawing/2014/main" id="{9E655B17-1F35-A24E-82EB-048A246E119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453223" y="987487"/>
            <a:ext cx="7566533" cy="4256175"/>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2E23EFB5-5855-497F-AC57-6C1941487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6184551"/>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9414EFBA-DEC5-4782-9B45-CEF1661DB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21586"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4DD0898-044B-FD40-8540-6F371E3FEBCF}"/>
              </a:ext>
            </a:extLst>
          </p:cNvPr>
          <p:cNvSpPr/>
          <p:nvPr/>
        </p:nvSpPr>
        <p:spPr>
          <a:xfrm>
            <a:off x="2910423" y="6298147"/>
            <a:ext cx="5984074" cy="369332"/>
          </a:xfrm>
          <a:prstGeom prst="rect">
            <a:avLst/>
          </a:prstGeom>
        </p:spPr>
        <p:txBody>
          <a:bodyPr wrap="none">
            <a:spAutoFit/>
          </a:bodyPr>
          <a:lstStyle/>
          <a:p>
            <a:pPr>
              <a:spcAft>
                <a:spcPts val="600"/>
              </a:spcAft>
            </a:pPr>
            <a:r>
              <a:rPr lang="en-US" dirty="0">
                <a:hlinkClick r:id="rId6"/>
              </a:rPr>
              <a:t>https://www.youtube.com/watch?v=ZzpE3GXoguE</a:t>
            </a:r>
            <a:endParaRPr lang="en-US" dirty="0"/>
          </a:p>
        </p:txBody>
      </p:sp>
      <p:pic>
        <p:nvPicPr>
          <p:cNvPr id="3" name="Audio 2">
            <a:hlinkClick r:id="" action="ppaction://media"/>
            <a:extLst>
              <a:ext uri="{FF2B5EF4-FFF2-40B4-BE49-F238E27FC236}">
                <a16:creationId xmlns:a16="http://schemas.microsoft.com/office/drawing/2014/main" id="{382543F5-2662-B94F-A3F7-78A03C2E3A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4520872"/>
      </p:ext>
    </p:extLst>
  </p:cSld>
  <p:clrMapOvr>
    <a:masterClrMapping/>
  </p:clrMapOvr>
  <mc:AlternateContent xmlns:mc="http://schemas.openxmlformats.org/markup-compatibility/2006">
    <mc:Choice xmlns:p14="http://schemas.microsoft.com/office/powerpoint/2010/main" Requires="p14">
      <p:transition spd="slow" p14:dur="2000" advTm="32202"/>
    </mc:Choice>
    <mc:Fallback>
      <p:transition spd="slow" advTm="32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ote, Voting, Voting Ballot, Box, Paper">
            <a:extLst>
              <a:ext uri="{FF2B5EF4-FFF2-40B4-BE49-F238E27FC236}">
                <a16:creationId xmlns:a16="http://schemas.microsoft.com/office/drawing/2014/main" id="{A90874DC-E7ED-D646-9647-E7D309032C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5250" y="1270000"/>
            <a:ext cx="6921500" cy="4318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8CE34E9C-4677-3B4D-A629-F8B45745F5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68584211"/>
      </p:ext>
    </p:extLst>
  </p:cSld>
  <p:clrMapOvr>
    <a:masterClrMapping/>
  </p:clrMapOvr>
  <mc:AlternateContent xmlns:mc="http://schemas.openxmlformats.org/markup-compatibility/2006">
    <mc:Choice xmlns:p14="http://schemas.microsoft.com/office/powerpoint/2010/main" Requires="p14">
      <p:transition spd="slow" p14:dur="2000" advTm="34115"/>
    </mc:Choice>
    <mc:Fallback>
      <p:transition spd="slow" advTm="34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3|6.5|13"/>
</p:tagLst>
</file>

<file path=ppt/tags/tag2.xml><?xml version="1.0" encoding="utf-8"?>
<p:tagLst xmlns:a="http://schemas.openxmlformats.org/drawingml/2006/main" xmlns:r="http://schemas.openxmlformats.org/officeDocument/2006/relationships" xmlns:p="http://schemas.openxmlformats.org/presentationml/2006/main">
  <p:tag name="TIMING" val="|5.2|2.5|5.7|5.3|9.7|15.6|1|1.2"/>
</p:tagLst>
</file>

<file path=ppt/tags/tag3.xml><?xml version="1.0" encoding="utf-8"?>
<p:tagLst xmlns:a="http://schemas.openxmlformats.org/drawingml/2006/main" xmlns:r="http://schemas.openxmlformats.org/officeDocument/2006/relationships" xmlns:p="http://schemas.openxmlformats.org/presentationml/2006/main">
  <p:tag name="TIMING" val="|7.2|9.4|14.2|11.6"/>
</p:tagLst>
</file>

<file path=ppt/tags/tag4.xml><?xml version="1.0" encoding="utf-8"?>
<p:tagLst xmlns:a="http://schemas.openxmlformats.org/drawingml/2006/main" xmlns:r="http://schemas.openxmlformats.org/officeDocument/2006/relationships" xmlns:p="http://schemas.openxmlformats.org/presentationml/2006/main">
  <p:tag name="TIMING" val="|2.6|29|0.7|36.9"/>
</p:tagLst>
</file>

<file path=ppt/theme/theme1.xml><?xml version="1.0" encoding="utf-8"?>
<a:theme xmlns:a="http://schemas.openxmlformats.org/drawingml/2006/main" name="ShojiVTI">
  <a:themeElements>
    <a:clrScheme name="AnalogousFromRegularSeed_2SEEDS">
      <a:dk1>
        <a:srgbClr val="000000"/>
      </a:dk1>
      <a:lt1>
        <a:srgbClr val="FFFFFF"/>
      </a:lt1>
      <a:dk2>
        <a:srgbClr val="412924"/>
      </a:dk2>
      <a:lt2>
        <a:srgbClr val="E8E3E2"/>
      </a:lt2>
      <a:accent1>
        <a:srgbClr val="3BA7B1"/>
      </a:accent1>
      <a:accent2>
        <a:srgbClr val="46B28F"/>
      </a:accent2>
      <a:accent3>
        <a:srgbClr val="4D87C3"/>
      </a:accent3>
      <a:accent4>
        <a:srgbClr val="B13B65"/>
      </a:accent4>
      <a:accent5>
        <a:srgbClr val="C3534D"/>
      </a:accent5>
      <a:accent6>
        <a:srgbClr val="B1733B"/>
      </a:accent6>
      <a:hlink>
        <a:srgbClr val="C3574C"/>
      </a:hlink>
      <a:folHlink>
        <a:srgbClr val="7F7F7F"/>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jiVTI" id="{00D0DDEB-E771-48E5-9E96-0647434F08B1}" vid="{9D22D596-7FD0-4F89-958C-AD79A09491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1921</Words>
  <Application>Microsoft Macintosh PowerPoint</Application>
  <PresentationFormat>Widescreen</PresentationFormat>
  <Paragraphs>138</Paragraphs>
  <Slides>20</Slides>
  <Notes>20</Notes>
  <HiddenSlides>0</HiddenSlides>
  <MMClips>20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Meiryo</vt:lpstr>
      <vt:lpstr>Arial</vt:lpstr>
      <vt:lpstr>Calibri</vt:lpstr>
      <vt:lpstr>Corbel</vt:lpstr>
      <vt:lpstr>ShojiVTI</vt:lpstr>
      <vt:lpstr> Freedom of Expression and  Loving Your Neighbor</vt:lpstr>
      <vt:lpstr>D&amp;I  Small Steps</vt:lpstr>
      <vt:lpstr> Freedom of Expression and  Loving Your Neighbor</vt:lpstr>
      <vt:lpstr>PowerPoint Presentation</vt:lpstr>
      <vt:lpstr>PowerPoint Presentation</vt:lpstr>
      <vt:lpstr>PowerPoint Presentation</vt:lpstr>
      <vt:lpstr>PowerPoint Presentation</vt:lpstr>
      <vt:lpstr>PowerPoint Presentation</vt:lpstr>
      <vt:lpstr>PowerPoint Presentation</vt:lpstr>
      <vt:lpstr>Freedom of Expression</vt:lpstr>
      <vt:lpstr>Freedom of Expression</vt:lpstr>
      <vt:lpstr>Freedom of Expression</vt:lpstr>
      <vt:lpstr>Brave Spaces</vt:lpstr>
      <vt:lpstr>Learning spaces</vt:lpstr>
      <vt:lpstr>Good to know</vt:lpstr>
      <vt:lpstr>Strategy</vt:lpstr>
      <vt:lpstr>Strategy</vt:lpstr>
      <vt:lpstr>Strategy</vt:lpstr>
      <vt:lpstr>Loving Your Neighbor</vt:lpstr>
      <vt:lpstr>Diversity &amp; Inclusion Small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Freedom of Expression and  Loving Your Neighbor</dc:title>
  <dc:creator>Pennylyn Dykstra-Pruim</dc:creator>
  <cp:lastModifiedBy>Pennylyn Dykstra-Pruim</cp:lastModifiedBy>
  <cp:revision>11</cp:revision>
  <cp:lastPrinted>2020-09-10T23:07:57Z</cp:lastPrinted>
  <dcterms:created xsi:type="dcterms:W3CDTF">2020-09-10T20:25:23Z</dcterms:created>
  <dcterms:modified xsi:type="dcterms:W3CDTF">2020-09-10T23:22:34Z</dcterms:modified>
</cp:coreProperties>
</file>